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1" r:id="rId1"/>
    <p:sldMasterId id="2147483799" r:id="rId2"/>
  </p:sldMasterIdLst>
  <p:notesMasterIdLst>
    <p:notesMasterId r:id="rId56"/>
  </p:notesMasterIdLst>
  <p:sldIdLst>
    <p:sldId id="256" r:id="rId3"/>
    <p:sldId id="257" r:id="rId4"/>
    <p:sldId id="272" r:id="rId5"/>
    <p:sldId id="258" r:id="rId6"/>
    <p:sldId id="260" r:id="rId7"/>
    <p:sldId id="261" r:id="rId8"/>
    <p:sldId id="262" r:id="rId9"/>
    <p:sldId id="266" r:id="rId10"/>
    <p:sldId id="264" r:id="rId11"/>
    <p:sldId id="263" r:id="rId12"/>
    <p:sldId id="265" r:id="rId13"/>
    <p:sldId id="290" r:id="rId14"/>
    <p:sldId id="268" r:id="rId15"/>
    <p:sldId id="279" r:id="rId16"/>
    <p:sldId id="267" r:id="rId17"/>
    <p:sldId id="269" r:id="rId18"/>
    <p:sldId id="298" r:id="rId19"/>
    <p:sldId id="300" r:id="rId20"/>
    <p:sldId id="289" r:id="rId21"/>
    <p:sldId id="302" r:id="rId22"/>
    <p:sldId id="270" r:id="rId23"/>
    <p:sldId id="273" r:id="rId24"/>
    <p:sldId id="276" r:id="rId25"/>
    <p:sldId id="283" r:id="rId26"/>
    <p:sldId id="303" r:id="rId27"/>
    <p:sldId id="311" r:id="rId28"/>
    <p:sldId id="304" r:id="rId29"/>
    <p:sldId id="305" r:id="rId30"/>
    <p:sldId id="306" r:id="rId31"/>
    <p:sldId id="274" r:id="rId32"/>
    <p:sldId id="275" r:id="rId33"/>
    <p:sldId id="284" r:id="rId34"/>
    <p:sldId id="285" r:id="rId35"/>
    <p:sldId id="314" r:id="rId36"/>
    <p:sldId id="287" r:id="rId37"/>
    <p:sldId id="288" r:id="rId38"/>
    <p:sldId id="291" r:id="rId39"/>
    <p:sldId id="334" r:id="rId40"/>
    <p:sldId id="330" r:id="rId41"/>
    <p:sldId id="331" r:id="rId42"/>
    <p:sldId id="307" r:id="rId43"/>
    <p:sldId id="301" r:id="rId44"/>
    <p:sldId id="292" r:id="rId45"/>
    <p:sldId id="296" r:id="rId46"/>
    <p:sldId id="309" r:id="rId47"/>
    <p:sldId id="293" r:id="rId48"/>
    <p:sldId id="295" r:id="rId49"/>
    <p:sldId id="333" r:id="rId50"/>
    <p:sldId id="310" r:id="rId51"/>
    <p:sldId id="286" r:id="rId52"/>
    <p:sldId id="332" r:id="rId53"/>
    <p:sldId id="337" r:id="rId54"/>
    <p:sldId id="317" r:id="rId5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1069" autoAdjust="0"/>
  </p:normalViewPr>
  <p:slideViewPr>
    <p:cSldViewPr snapToGrid="0">
      <p:cViewPr varScale="1">
        <p:scale>
          <a:sx n="82" d="100"/>
          <a:sy n="82" d="100"/>
        </p:scale>
        <p:origin x="64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AE09B2-5052-4989-8C9A-737F6EA9A27E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D39BE397-0049-4C3A-AF39-BE25EB1C6083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3600" dirty="0"/>
            <a:t>Schizophrenia</a:t>
          </a:r>
          <a:endParaRPr lang="en-US" sz="3000" dirty="0"/>
        </a:p>
      </dgm:t>
    </dgm:pt>
    <dgm:pt modelId="{23CAB35A-B33D-4EB7-81F8-0EC6EE54F790}" type="parTrans" cxnId="{F4395E3F-280C-4767-A2EE-BBDE80E9F797}">
      <dgm:prSet/>
      <dgm:spPr/>
      <dgm:t>
        <a:bodyPr/>
        <a:lstStyle/>
        <a:p>
          <a:endParaRPr lang="en-US"/>
        </a:p>
      </dgm:t>
    </dgm:pt>
    <dgm:pt modelId="{15DAC2FA-192A-495E-B938-D1DAF7CEAC80}" type="sibTrans" cxnId="{F4395E3F-280C-4767-A2EE-BBDE80E9F797}">
      <dgm:prSet/>
      <dgm:spPr/>
      <dgm:t>
        <a:bodyPr/>
        <a:lstStyle/>
        <a:p>
          <a:endParaRPr lang="en-US"/>
        </a:p>
      </dgm:t>
    </dgm:pt>
    <dgm:pt modelId="{E55544C3-5DFF-4EBD-A883-C48DA43B702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/>
            <a:t>psychotic disorder</a:t>
          </a:r>
        </a:p>
      </dgm:t>
    </dgm:pt>
    <dgm:pt modelId="{F52A043F-E263-4449-ADC3-7E313AE9E264}" type="parTrans" cxnId="{65CFBEE4-1E93-4322-8B55-2FE7BB3644A1}">
      <dgm:prSet/>
      <dgm:spPr/>
      <dgm:t>
        <a:bodyPr/>
        <a:lstStyle/>
        <a:p>
          <a:endParaRPr lang="en-US"/>
        </a:p>
      </dgm:t>
    </dgm:pt>
    <dgm:pt modelId="{CE4801D0-BF0F-4349-9764-0F515E62578F}" type="sibTrans" cxnId="{65CFBEE4-1E93-4322-8B55-2FE7BB3644A1}">
      <dgm:prSet/>
      <dgm:spPr/>
      <dgm:t>
        <a:bodyPr/>
        <a:lstStyle/>
        <a:p>
          <a:endParaRPr lang="en-US"/>
        </a:p>
      </dgm:t>
    </dgm:pt>
    <dgm:pt modelId="{19EE4BCA-7966-430F-9E45-D20B08B1E575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3600" dirty="0"/>
            <a:t>Hallucinations</a:t>
          </a:r>
        </a:p>
      </dgm:t>
    </dgm:pt>
    <dgm:pt modelId="{B1B0DFA0-6038-431C-8D2C-67DF5EB55CC4}" type="parTrans" cxnId="{90714BAA-2FA5-4483-9A2C-D06C7B35A93B}">
      <dgm:prSet/>
      <dgm:spPr/>
      <dgm:t>
        <a:bodyPr/>
        <a:lstStyle/>
        <a:p>
          <a:endParaRPr lang="en-US"/>
        </a:p>
      </dgm:t>
    </dgm:pt>
    <dgm:pt modelId="{B3DBCF6F-E2DD-4B48-BDAD-41D132E965A7}" type="sibTrans" cxnId="{90714BAA-2FA5-4483-9A2C-D06C7B35A93B}">
      <dgm:prSet/>
      <dgm:spPr/>
      <dgm:t>
        <a:bodyPr/>
        <a:lstStyle/>
        <a:p>
          <a:endParaRPr lang="en-US"/>
        </a:p>
      </dgm:t>
    </dgm:pt>
    <dgm:pt modelId="{BDB3F813-1CFF-4388-97BE-56EFE454C48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/>
            <a:t>visual</a:t>
          </a:r>
        </a:p>
      </dgm:t>
    </dgm:pt>
    <dgm:pt modelId="{824032E5-239E-41E4-B4EA-0E43C71B1949}" type="parTrans" cxnId="{E7ED368F-DDB1-4229-8039-C2E6564657BF}">
      <dgm:prSet/>
      <dgm:spPr/>
      <dgm:t>
        <a:bodyPr/>
        <a:lstStyle/>
        <a:p>
          <a:endParaRPr lang="en-US"/>
        </a:p>
      </dgm:t>
    </dgm:pt>
    <dgm:pt modelId="{D14D71E5-3779-4835-9386-6E19D2B9E431}" type="sibTrans" cxnId="{E7ED368F-DDB1-4229-8039-C2E6564657BF}">
      <dgm:prSet/>
      <dgm:spPr/>
      <dgm:t>
        <a:bodyPr/>
        <a:lstStyle/>
        <a:p>
          <a:endParaRPr lang="en-US"/>
        </a:p>
      </dgm:t>
    </dgm:pt>
    <dgm:pt modelId="{DC482A60-A46F-4FA6-938A-258AF8CC19CA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3600" dirty="0"/>
            <a:t>Visual System</a:t>
          </a:r>
        </a:p>
      </dgm:t>
    </dgm:pt>
    <dgm:pt modelId="{30444150-EDED-4240-9F3E-C83E322DDF99}" type="parTrans" cxnId="{6C9B98D5-6FDB-4A60-8E86-4FA808127129}">
      <dgm:prSet/>
      <dgm:spPr/>
      <dgm:t>
        <a:bodyPr/>
        <a:lstStyle/>
        <a:p>
          <a:endParaRPr lang="en-US"/>
        </a:p>
      </dgm:t>
    </dgm:pt>
    <dgm:pt modelId="{7F2DBA60-ABED-41A5-94BC-30BF4027DC04}" type="sibTrans" cxnId="{6C9B98D5-6FDB-4A60-8E86-4FA808127129}">
      <dgm:prSet/>
      <dgm:spPr/>
      <dgm:t>
        <a:bodyPr/>
        <a:lstStyle/>
        <a:p>
          <a:endParaRPr lang="en-US"/>
        </a:p>
      </dgm:t>
    </dgm:pt>
    <dgm:pt modelId="{AE5F0E92-D400-4DBC-9B73-8F0971CC9F6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3200" dirty="0"/>
            <a:t>visual cortex</a:t>
          </a:r>
        </a:p>
      </dgm:t>
    </dgm:pt>
    <dgm:pt modelId="{2AA7165A-0BDF-4E95-86A1-4BBF6ED16A42}" type="parTrans" cxnId="{2410C1D4-283F-45F9-B969-9744DEDC441E}">
      <dgm:prSet/>
      <dgm:spPr/>
      <dgm:t>
        <a:bodyPr/>
        <a:lstStyle/>
        <a:p>
          <a:endParaRPr lang="en-US"/>
        </a:p>
      </dgm:t>
    </dgm:pt>
    <dgm:pt modelId="{B56587BB-E880-4FBC-B34D-D346988B894A}" type="sibTrans" cxnId="{2410C1D4-283F-45F9-B969-9744DEDC441E}">
      <dgm:prSet/>
      <dgm:spPr/>
      <dgm:t>
        <a:bodyPr/>
        <a:lstStyle/>
        <a:p>
          <a:endParaRPr lang="en-US"/>
        </a:p>
      </dgm:t>
    </dgm:pt>
    <dgm:pt modelId="{660C9631-A261-4685-B457-CC335383A247}" type="pres">
      <dgm:prSet presAssocID="{64AE09B2-5052-4989-8C9A-737F6EA9A27E}" presName="root" presStyleCnt="0">
        <dgm:presLayoutVars>
          <dgm:dir/>
          <dgm:resizeHandles val="exact"/>
        </dgm:presLayoutVars>
      </dgm:prSet>
      <dgm:spPr/>
    </dgm:pt>
    <dgm:pt modelId="{F0D783BC-5CA0-4247-BE3D-A879412524CD}" type="pres">
      <dgm:prSet presAssocID="{D39BE397-0049-4C3A-AF39-BE25EB1C6083}" presName="compNode" presStyleCnt="0"/>
      <dgm:spPr/>
    </dgm:pt>
    <dgm:pt modelId="{21FEABEF-7280-4F54-AA09-0FFFCF63931B}" type="pres">
      <dgm:prSet presAssocID="{D39BE397-0049-4C3A-AF39-BE25EB1C6083}" presName="iconRect" presStyleLbl="node1" presStyleIdx="0" presStyleCnt="3" custScaleX="146713" custScaleY="150369" custLinFactNeighborY="-4734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A7E77535-5452-413B-A2B9-861A75212603}" type="pres">
      <dgm:prSet presAssocID="{D39BE397-0049-4C3A-AF39-BE25EB1C6083}" presName="iconSpace" presStyleCnt="0"/>
      <dgm:spPr/>
    </dgm:pt>
    <dgm:pt modelId="{221DC6A0-6457-4317-96D6-BFF9F310FBD4}" type="pres">
      <dgm:prSet presAssocID="{D39BE397-0049-4C3A-AF39-BE25EB1C6083}" presName="parTx" presStyleLbl="revTx" presStyleIdx="0" presStyleCnt="6">
        <dgm:presLayoutVars>
          <dgm:chMax val="0"/>
          <dgm:chPref val="0"/>
        </dgm:presLayoutVars>
      </dgm:prSet>
      <dgm:spPr/>
    </dgm:pt>
    <dgm:pt modelId="{1272DFD6-15C0-45E1-AEC6-878737AA0919}" type="pres">
      <dgm:prSet presAssocID="{D39BE397-0049-4C3A-AF39-BE25EB1C6083}" presName="txSpace" presStyleCnt="0"/>
      <dgm:spPr/>
    </dgm:pt>
    <dgm:pt modelId="{CE9C55DD-37D4-4D8E-97B7-A503638A8579}" type="pres">
      <dgm:prSet presAssocID="{D39BE397-0049-4C3A-AF39-BE25EB1C6083}" presName="desTx" presStyleLbl="revTx" presStyleIdx="1" presStyleCnt="6">
        <dgm:presLayoutVars/>
      </dgm:prSet>
      <dgm:spPr/>
    </dgm:pt>
    <dgm:pt modelId="{8DAD346A-D655-42C4-8C0D-010D78A62018}" type="pres">
      <dgm:prSet presAssocID="{15DAC2FA-192A-495E-B938-D1DAF7CEAC80}" presName="sibTrans" presStyleCnt="0"/>
      <dgm:spPr/>
    </dgm:pt>
    <dgm:pt modelId="{78E6F167-AFF1-4323-8408-6152D74C0A4E}" type="pres">
      <dgm:prSet presAssocID="{19EE4BCA-7966-430F-9E45-D20B08B1E575}" presName="compNode" presStyleCnt="0"/>
      <dgm:spPr/>
    </dgm:pt>
    <dgm:pt modelId="{BA1BF7DF-8889-4130-9C27-9587713EFCF7}" type="pres">
      <dgm:prSet presAssocID="{19EE4BCA-7966-430F-9E45-D20B08B1E575}" presName="iconRect" presStyleLbl="node1" presStyleIdx="1" presStyleCnt="3" custScaleX="146713" custScaleY="150369" custLinFactNeighborY="-4734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"/>
        </a:ext>
      </dgm:extLst>
    </dgm:pt>
    <dgm:pt modelId="{0C4874AC-D9AF-471D-B379-8A7BDC664160}" type="pres">
      <dgm:prSet presAssocID="{19EE4BCA-7966-430F-9E45-D20B08B1E575}" presName="iconSpace" presStyleCnt="0"/>
      <dgm:spPr/>
    </dgm:pt>
    <dgm:pt modelId="{65EAD85B-38F5-477C-9B84-92F2CD896B0B}" type="pres">
      <dgm:prSet presAssocID="{19EE4BCA-7966-430F-9E45-D20B08B1E575}" presName="parTx" presStyleLbl="revTx" presStyleIdx="2" presStyleCnt="6">
        <dgm:presLayoutVars>
          <dgm:chMax val="0"/>
          <dgm:chPref val="0"/>
        </dgm:presLayoutVars>
      </dgm:prSet>
      <dgm:spPr/>
    </dgm:pt>
    <dgm:pt modelId="{31B4DEE5-C891-473E-90CE-9C352DF79892}" type="pres">
      <dgm:prSet presAssocID="{19EE4BCA-7966-430F-9E45-D20B08B1E575}" presName="txSpace" presStyleCnt="0"/>
      <dgm:spPr/>
    </dgm:pt>
    <dgm:pt modelId="{79F1B279-9A9D-42C7-A5E4-A316AE9A072A}" type="pres">
      <dgm:prSet presAssocID="{19EE4BCA-7966-430F-9E45-D20B08B1E575}" presName="desTx" presStyleLbl="revTx" presStyleIdx="3" presStyleCnt="6">
        <dgm:presLayoutVars/>
      </dgm:prSet>
      <dgm:spPr/>
    </dgm:pt>
    <dgm:pt modelId="{FC22A444-989A-4757-A674-2CFB40F8F76D}" type="pres">
      <dgm:prSet presAssocID="{B3DBCF6F-E2DD-4B48-BDAD-41D132E965A7}" presName="sibTrans" presStyleCnt="0"/>
      <dgm:spPr/>
    </dgm:pt>
    <dgm:pt modelId="{62EA2D6D-15B3-4B64-B552-0576212F870D}" type="pres">
      <dgm:prSet presAssocID="{DC482A60-A46F-4FA6-938A-258AF8CC19CA}" presName="compNode" presStyleCnt="0"/>
      <dgm:spPr/>
    </dgm:pt>
    <dgm:pt modelId="{36F1FA34-BF0D-40D5-ADD9-F71B69CD98A8}" type="pres">
      <dgm:prSet presAssocID="{DC482A60-A46F-4FA6-938A-258AF8CC19CA}" presName="iconRect" presStyleLbl="node1" presStyleIdx="2" presStyleCnt="3" custScaleX="146713" custScaleY="150369" custLinFactNeighborY="-4734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mages"/>
        </a:ext>
      </dgm:extLst>
    </dgm:pt>
    <dgm:pt modelId="{2940ED7F-7967-45B6-8AA3-EC675A0B8CA5}" type="pres">
      <dgm:prSet presAssocID="{DC482A60-A46F-4FA6-938A-258AF8CC19CA}" presName="iconSpace" presStyleCnt="0"/>
      <dgm:spPr/>
    </dgm:pt>
    <dgm:pt modelId="{6E1B2F9B-BB32-419B-A8FD-7A0BBFA479A8}" type="pres">
      <dgm:prSet presAssocID="{DC482A60-A46F-4FA6-938A-258AF8CC19CA}" presName="parTx" presStyleLbl="revTx" presStyleIdx="4" presStyleCnt="6">
        <dgm:presLayoutVars>
          <dgm:chMax val="0"/>
          <dgm:chPref val="0"/>
        </dgm:presLayoutVars>
      </dgm:prSet>
      <dgm:spPr/>
    </dgm:pt>
    <dgm:pt modelId="{15FE038F-E30B-4768-8040-DA9C587F48BE}" type="pres">
      <dgm:prSet presAssocID="{DC482A60-A46F-4FA6-938A-258AF8CC19CA}" presName="txSpace" presStyleCnt="0"/>
      <dgm:spPr/>
    </dgm:pt>
    <dgm:pt modelId="{D4A6D086-1C8E-45BF-9851-4734B0F1EE47}" type="pres">
      <dgm:prSet presAssocID="{DC482A60-A46F-4FA6-938A-258AF8CC19CA}" presName="desTx" presStyleLbl="revTx" presStyleIdx="5" presStyleCnt="6">
        <dgm:presLayoutVars/>
      </dgm:prSet>
      <dgm:spPr/>
    </dgm:pt>
  </dgm:ptLst>
  <dgm:cxnLst>
    <dgm:cxn modelId="{2A306E1E-D0F7-4AF8-BEAB-73ABB8312189}" type="presOf" srcId="{19EE4BCA-7966-430F-9E45-D20B08B1E575}" destId="{65EAD85B-38F5-477C-9B84-92F2CD896B0B}" srcOrd="0" destOrd="0" presId="urn:microsoft.com/office/officeart/2018/5/layout/CenteredIconLabelDescriptionList"/>
    <dgm:cxn modelId="{F4395E3F-280C-4767-A2EE-BBDE80E9F797}" srcId="{64AE09B2-5052-4989-8C9A-737F6EA9A27E}" destId="{D39BE397-0049-4C3A-AF39-BE25EB1C6083}" srcOrd="0" destOrd="0" parTransId="{23CAB35A-B33D-4EB7-81F8-0EC6EE54F790}" sibTransId="{15DAC2FA-192A-495E-B938-D1DAF7CEAC80}"/>
    <dgm:cxn modelId="{FF01A64F-8E2A-4026-8B2F-295D3035607B}" type="presOf" srcId="{DC482A60-A46F-4FA6-938A-258AF8CC19CA}" destId="{6E1B2F9B-BB32-419B-A8FD-7A0BBFA479A8}" srcOrd="0" destOrd="0" presId="urn:microsoft.com/office/officeart/2018/5/layout/CenteredIconLabelDescriptionList"/>
    <dgm:cxn modelId="{E7ED368F-DDB1-4229-8039-C2E6564657BF}" srcId="{19EE4BCA-7966-430F-9E45-D20B08B1E575}" destId="{BDB3F813-1CFF-4388-97BE-56EFE454C481}" srcOrd="0" destOrd="0" parTransId="{824032E5-239E-41E4-B4EA-0E43C71B1949}" sibTransId="{D14D71E5-3779-4835-9386-6E19D2B9E431}"/>
    <dgm:cxn modelId="{90714BAA-2FA5-4483-9A2C-D06C7B35A93B}" srcId="{64AE09B2-5052-4989-8C9A-737F6EA9A27E}" destId="{19EE4BCA-7966-430F-9E45-D20B08B1E575}" srcOrd="1" destOrd="0" parTransId="{B1B0DFA0-6038-431C-8D2C-67DF5EB55CC4}" sibTransId="{B3DBCF6F-E2DD-4B48-BDAD-41D132E965A7}"/>
    <dgm:cxn modelId="{C84B7FC1-B1FD-4BEF-B90B-33FF76792CB4}" type="presOf" srcId="{D39BE397-0049-4C3A-AF39-BE25EB1C6083}" destId="{221DC6A0-6457-4317-96D6-BFF9F310FBD4}" srcOrd="0" destOrd="0" presId="urn:microsoft.com/office/officeart/2018/5/layout/CenteredIconLabelDescriptionList"/>
    <dgm:cxn modelId="{2410C1D4-283F-45F9-B969-9744DEDC441E}" srcId="{DC482A60-A46F-4FA6-938A-258AF8CC19CA}" destId="{AE5F0E92-D400-4DBC-9B73-8F0971CC9F63}" srcOrd="0" destOrd="0" parTransId="{2AA7165A-0BDF-4E95-86A1-4BBF6ED16A42}" sibTransId="{B56587BB-E880-4FBC-B34D-D346988B894A}"/>
    <dgm:cxn modelId="{6C9B98D5-6FDB-4A60-8E86-4FA808127129}" srcId="{64AE09B2-5052-4989-8C9A-737F6EA9A27E}" destId="{DC482A60-A46F-4FA6-938A-258AF8CC19CA}" srcOrd="2" destOrd="0" parTransId="{30444150-EDED-4240-9F3E-C83E322DDF99}" sibTransId="{7F2DBA60-ABED-41A5-94BC-30BF4027DC04}"/>
    <dgm:cxn modelId="{B026CBDE-D3F9-45C2-B2E9-8C7C383B8705}" type="presOf" srcId="{BDB3F813-1CFF-4388-97BE-56EFE454C481}" destId="{79F1B279-9A9D-42C7-A5E4-A316AE9A072A}" srcOrd="0" destOrd="0" presId="urn:microsoft.com/office/officeart/2018/5/layout/CenteredIconLabelDescriptionList"/>
    <dgm:cxn modelId="{65CFBEE4-1E93-4322-8B55-2FE7BB3644A1}" srcId="{D39BE397-0049-4C3A-AF39-BE25EB1C6083}" destId="{E55544C3-5DFF-4EBD-A883-C48DA43B7025}" srcOrd="0" destOrd="0" parTransId="{F52A043F-E263-4449-ADC3-7E313AE9E264}" sibTransId="{CE4801D0-BF0F-4349-9764-0F515E62578F}"/>
    <dgm:cxn modelId="{3A5BEAE8-9028-4F6B-A271-1145A44ADEA5}" type="presOf" srcId="{64AE09B2-5052-4989-8C9A-737F6EA9A27E}" destId="{660C9631-A261-4685-B457-CC335383A247}" srcOrd="0" destOrd="0" presId="urn:microsoft.com/office/officeart/2018/5/layout/CenteredIconLabelDescriptionList"/>
    <dgm:cxn modelId="{721726EE-457A-4C21-AF77-702B5A74414A}" type="presOf" srcId="{E55544C3-5DFF-4EBD-A883-C48DA43B7025}" destId="{CE9C55DD-37D4-4D8E-97B7-A503638A8579}" srcOrd="0" destOrd="0" presId="urn:microsoft.com/office/officeart/2018/5/layout/CenteredIconLabelDescriptionList"/>
    <dgm:cxn modelId="{E28B38F7-CE17-4A26-B48E-78BDF80834E7}" type="presOf" srcId="{AE5F0E92-D400-4DBC-9B73-8F0971CC9F63}" destId="{D4A6D086-1C8E-45BF-9851-4734B0F1EE47}" srcOrd="0" destOrd="0" presId="urn:microsoft.com/office/officeart/2018/5/layout/CenteredIconLabelDescriptionList"/>
    <dgm:cxn modelId="{CA20F421-8855-4314-B5CD-E85B9146792B}" type="presParOf" srcId="{660C9631-A261-4685-B457-CC335383A247}" destId="{F0D783BC-5CA0-4247-BE3D-A879412524CD}" srcOrd="0" destOrd="0" presId="urn:microsoft.com/office/officeart/2018/5/layout/CenteredIconLabelDescriptionList"/>
    <dgm:cxn modelId="{E90F671F-BB1A-4812-808C-562B98B33BD6}" type="presParOf" srcId="{F0D783BC-5CA0-4247-BE3D-A879412524CD}" destId="{21FEABEF-7280-4F54-AA09-0FFFCF63931B}" srcOrd="0" destOrd="0" presId="urn:microsoft.com/office/officeart/2018/5/layout/CenteredIconLabelDescriptionList"/>
    <dgm:cxn modelId="{612396E0-8131-4007-9285-0105C71E3EE5}" type="presParOf" srcId="{F0D783BC-5CA0-4247-BE3D-A879412524CD}" destId="{A7E77535-5452-413B-A2B9-861A75212603}" srcOrd="1" destOrd="0" presId="urn:microsoft.com/office/officeart/2018/5/layout/CenteredIconLabelDescriptionList"/>
    <dgm:cxn modelId="{F8D9871B-75E5-4476-985C-6EAD211F3347}" type="presParOf" srcId="{F0D783BC-5CA0-4247-BE3D-A879412524CD}" destId="{221DC6A0-6457-4317-96D6-BFF9F310FBD4}" srcOrd="2" destOrd="0" presId="urn:microsoft.com/office/officeart/2018/5/layout/CenteredIconLabelDescriptionList"/>
    <dgm:cxn modelId="{350D706A-E288-47C3-97DC-9D257EEB94A2}" type="presParOf" srcId="{F0D783BC-5CA0-4247-BE3D-A879412524CD}" destId="{1272DFD6-15C0-45E1-AEC6-878737AA0919}" srcOrd="3" destOrd="0" presId="urn:microsoft.com/office/officeart/2018/5/layout/CenteredIconLabelDescriptionList"/>
    <dgm:cxn modelId="{90DF02D7-7A27-41B1-B9B3-CDED9ED1F981}" type="presParOf" srcId="{F0D783BC-5CA0-4247-BE3D-A879412524CD}" destId="{CE9C55DD-37D4-4D8E-97B7-A503638A8579}" srcOrd="4" destOrd="0" presId="urn:microsoft.com/office/officeart/2018/5/layout/CenteredIconLabelDescriptionList"/>
    <dgm:cxn modelId="{B970FC96-0819-47C6-B93C-35D88DBBBFDE}" type="presParOf" srcId="{660C9631-A261-4685-B457-CC335383A247}" destId="{8DAD346A-D655-42C4-8C0D-010D78A62018}" srcOrd="1" destOrd="0" presId="urn:microsoft.com/office/officeart/2018/5/layout/CenteredIconLabelDescriptionList"/>
    <dgm:cxn modelId="{3CB4805D-46CF-4D37-BC85-C2DDCE4A0509}" type="presParOf" srcId="{660C9631-A261-4685-B457-CC335383A247}" destId="{78E6F167-AFF1-4323-8408-6152D74C0A4E}" srcOrd="2" destOrd="0" presId="urn:microsoft.com/office/officeart/2018/5/layout/CenteredIconLabelDescriptionList"/>
    <dgm:cxn modelId="{C307F921-D2A8-4925-B17F-A68F913E573D}" type="presParOf" srcId="{78E6F167-AFF1-4323-8408-6152D74C0A4E}" destId="{BA1BF7DF-8889-4130-9C27-9587713EFCF7}" srcOrd="0" destOrd="0" presId="urn:microsoft.com/office/officeart/2018/5/layout/CenteredIconLabelDescriptionList"/>
    <dgm:cxn modelId="{FE3AD875-7C94-4DC9-8825-7F531078309D}" type="presParOf" srcId="{78E6F167-AFF1-4323-8408-6152D74C0A4E}" destId="{0C4874AC-D9AF-471D-B379-8A7BDC664160}" srcOrd="1" destOrd="0" presId="urn:microsoft.com/office/officeart/2018/5/layout/CenteredIconLabelDescriptionList"/>
    <dgm:cxn modelId="{414292B2-3B94-486C-8EF2-DB2A99E81963}" type="presParOf" srcId="{78E6F167-AFF1-4323-8408-6152D74C0A4E}" destId="{65EAD85B-38F5-477C-9B84-92F2CD896B0B}" srcOrd="2" destOrd="0" presId="urn:microsoft.com/office/officeart/2018/5/layout/CenteredIconLabelDescriptionList"/>
    <dgm:cxn modelId="{B3A677B0-7C1B-4A16-BE26-FC3DA4736CE7}" type="presParOf" srcId="{78E6F167-AFF1-4323-8408-6152D74C0A4E}" destId="{31B4DEE5-C891-473E-90CE-9C352DF79892}" srcOrd="3" destOrd="0" presId="urn:microsoft.com/office/officeart/2018/5/layout/CenteredIconLabelDescriptionList"/>
    <dgm:cxn modelId="{81477F89-EC79-4655-98D9-8BFD1BFAA280}" type="presParOf" srcId="{78E6F167-AFF1-4323-8408-6152D74C0A4E}" destId="{79F1B279-9A9D-42C7-A5E4-A316AE9A072A}" srcOrd="4" destOrd="0" presId="urn:microsoft.com/office/officeart/2018/5/layout/CenteredIconLabelDescriptionList"/>
    <dgm:cxn modelId="{6EE2B6FB-1312-4615-AE1F-7B0E958F2884}" type="presParOf" srcId="{660C9631-A261-4685-B457-CC335383A247}" destId="{FC22A444-989A-4757-A674-2CFB40F8F76D}" srcOrd="3" destOrd="0" presId="urn:microsoft.com/office/officeart/2018/5/layout/CenteredIconLabelDescriptionList"/>
    <dgm:cxn modelId="{36E6A5C3-CBDA-4FF7-92BD-62A07083653E}" type="presParOf" srcId="{660C9631-A261-4685-B457-CC335383A247}" destId="{62EA2D6D-15B3-4B64-B552-0576212F870D}" srcOrd="4" destOrd="0" presId="urn:microsoft.com/office/officeart/2018/5/layout/CenteredIconLabelDescriptionList"/>
    <dgm:cxn modelId="{B25BB2B6-AD14-432D-9140-1A0DA6CD14F3}" type="presParOf" srcId="{62EA2D6D-15B3-4B64-B552-0576212F870D}" destId="{36F1FA34-BF0D-40D5-ADD9-F71B69CD98A8}" srcOrd="0" destOrd="0" presId="urn:microsoft.com/office/officeart/2018/5/layout/CenteredIconLabelDescriptionList"/>
    <dgm:cxn modelId="{66CDDFDD-F439-40F5-B06C-4951BA7C5EE7}" type="presParOf" srcId="{62EA2D6D-15B3-4B64-B552-0576212F870D}" destId="{2940ED7F-7967-45B6-8AA3-EC675A0B8CA5}" srcOrd="1" destOrd="0" presId="urn:microsoft.com/office/officeart/2018/5/layout/CenteredIconLabelDescriptionList"/>
    <dgm:cxn modelId="{29E59EC9-033E-4AD2-AEC5-467B9A129609}" type="presParOf" srcId="{62EA2D6D-15B3-4B64-B552-0576212F870D}" destId="{6E1B2F9B-BB32-419B-A8FD-7A0BBFA479A8}" srcOrd="2" destOrd="0" presId="urn:microsoft.com/office/officeart/2018/5/layout/CenteredIconLabelDescriptionList"/>
    <dgm:cxn modelId="{1332E3F6-8215-49E6-879D-ED8B99B7F3CE}" type="presParOf" srcId="{62EA2D6D-15B3-4B64-B552-0576212F870D}" destId="{15FE038F-E30B-4768-8040-DA9C587F48BE}" srcOrd="3" destOrd="0" presId="urn:microsoft.com/office/officeart/2018/5/layout/CenteredIconLabelDescriptionList"/>
    <dgm:cxn modelId="{9474E89C-4422-4403-A774-12C0732A5F38}" type="presParOf" srcId="{62EA2D6D-15B3-4B64-B552-0576212F870D}" destId="{D4A6D086-1C8E-45BF-9851-4734B0F1EE47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FEABEF-7280-4F54-AA09-0FFFCF63931B}">
      <dsp:nvSpPr>
        <dsp:cNvPr id="0" name=""/>
        <dsp:cNvSpPr/>
      </dsp:nvSpPr>
      <dsp:spPr>
        <a:xfrm>
          <a:off x="759739" y="244800"/>
          <a:ext cx="1584189" cy="162366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1DC6A0-6457-4317-96D6-BFF9F310FBD4}">
      <dsp:nvSpPr>
        <dsp:cNvPr id="0" name=""/>
        <dsp:cNvSpPr/>
      </dsp:nvSpPr>
      <dsp:spPr>
        <a:xfrm>
          <a:off x="9279" y="2186310"/>
          <a:ext cx="3085109" cy="5500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 dirty="0"/>
            <a:t>Schizophrenia</a:t>
          </a:r>
          <a:endParaRPr lang="en-US" sz="3000" kern="1200" dirty="0"/>
        </a:p>
      </dsp:txBody>
      <dsp:txXfrm>
        <a:off x="9279" y="2186310"/>
        <a:ext cx="3085109" cy="550072"/>
      </dsp:txXfrm>
    </dsp:sp>
    <dsp:sp modelId="{CE9C55DD-37D4-4D8E-97B7-A503638A8579}">
      <dsp:nvSpPr>
        <dsp:cNvPr id="0" name=""/>
        <dsp:cNvSpPr/>
      </dsp:nvSpPr>
      <dsp:spPr>
        <a:xfrm>
          <a:off x="9279" y="2772915"/>
          <a:ext cx="3085109" cy="530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psychotic disorder</a:t>
          </a:r>
        </a:p>
      </dsp:txBody>
      <dsp:txXfrm>
        <a:off x="9279" y="2772915"/>
        <a:ext cx="3085109" cy="530284"/>
      </dsp:txXfrm>
    </dsp:sp>
    <dsp:sp modelId="{BA1BF7DF-8889-4130-9C27-9587713EFCF7}">
      <dsp:nvSpPr>
        <dsp:cNvPr id="0" name=""/>
        <dsp:cNvSpPr/>
      </dsp:nvSpPr>
      <dsp:spPr>
        <a:xfrm>
          <a:off x="4384742" y="272835"/>
          <a:ext cx="1584189" cy="162366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EAD85B-38F5-477C-9B84-92F2CD896B0B}">
      <dsp:nvSpPr>
        <dsp:cNvPr id="0" name=""/>
        <dsp:cNvSpPr/>
      </dsp:nvSpPr>
      <dsp:spPr>
        <a:xfrm>
          <a:off x="3634282" y="2214345"/>
          <a:ext cx="3085109" cy="5500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 dirty="0"/>
            <a:t>Hallucinations</a:t>
          </a:r>
        </a:p>
      </dsp:txBody>
      <dsp:txXfrm>
        <a:off x="3634282" y="2214345"/>
        <a:ext cx="3085109" cy="550072"/>
      </dsp:txXfrm>
    </dsp:sp>
    <dsp:sp modelId="{79F1B279-9A9D-42C7-A5E4-A316AE9A072A}">
      <dsp:nvSpPr>
        <dsp:cNvPr id="0" name=""/>
        <dsp:cNvSpPr/>
      </dsp:nvSpPr>
      <dsp:spPr>
        <a:xfrm>
          <a:off x="3634282" y="2800951"/>
          <a:ext cx="3085109" cy="4742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visual</a:t>
          </a:r>
        </a:p>
      </dsp:txBody>
      <dsp:txXfrm>
        <a:off x="3634282" y="2800951"/>
        <a:ext cx="3085109" cy="474213"/>
      </dsp:txXfrm>
    </dsp:sp>
    <dsp:sp modelId="{36F1FA34-BF0D-40D5-ADD9-F71B69CD98A8}">
      <dsp:nvSpPr>
        <dsp:cNvPr id="0" name=""/>
        <dsp:cNvSpPr/>
      </dsp:nvSpPr>
      <dsp:spPr>
        <a:xfrm>
          <a:off x="8009746" y="272835"/>
          <a:ext cx="1584189" cy="162366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1B2F9B-BB32-419B-A8FD-7A0BBFA479A8}">
      <dsp:nvSpPr>
        <dsp:cNvPr id="0" name=""/>
        <dsp:cNvSpPr/>
      </dsp:nvSpPr>
      <dsp:spPr>
        <a:xfrm>
          <a:off x="7259286" y="2214345"/>
          <a:ext cx="3085109" cy="5500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 dirty="0"/>
            <a:t>Visual System</a:t>
          </a:r>
        </a:p>
      </dsp:txBody>
      <dsp:txXfrm>
        <a:off x="7259286" y="2214345"/>
        <a:ext cx="3085109" cy="550072"/>
      </dsp:txXfrm>
    </dsp:sp>
    <dsp:sp modelId="{D4A6D086-1C8E-45BF-9851-4734B0F1EE47}">
      <dsp:nvSpPr>
        <dsp:cNvPr id="0" name=""/>
        <dsp:cNvSpPr/>
      </dsp:nvSpPr>
      <dsp:spPr>
        <a:xfrm>
          <a:off x="7259286" y="2800951"/>
          <a:ext cx="3085109" cy="4742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visual cortex</a:t>
          </a:r>
        </a:p>
      </dsp:txBody>
      <dsp:txXfrm>
        <a:off x="7259286" y="2800951"/>
        <a:ext cx="3085109" cy="4742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3DA20A-502E-4685-9E57-F4C7EEAEE787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9E4816-0197-426F-A063-059341967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993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4816-0197-426F-A063-059341967C4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0245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4816-0197-426F-A063-059341967C4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3779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4816-0197-426F-A063-059341967C4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2802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4816-0197-426F-A063-059341967C4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3722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4816-0197-426F-A063-059341967C4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368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first-episode, and acute schizophrenia typically has more visual hallucinations than later episodes, and chronic schizophrenia</a:t>
            </a:r>
          </a:p>
          <a:p>
            <a:r>
              <a:rPr lang="en-US" dirty="0"/>
              <a:t>PFC activity related to hallucinations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4816-0197-426F-A063-059341967C4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699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4816-0197-426F-A063-059341967C4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733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4816-0197-426F-A063-059341967C4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6227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4816-0197-426F-A063-059341967C4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5604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4816-0197-426F-A063-059341967C4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745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4816-0197-426F-A063-059341967C4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187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“they” – psychedelics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4816-0197-426F-A063-059341967C4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7358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4816-0197-426F-A063-059341967C4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968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4816-0197-426F-A063-059341967C4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736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HTR won’t happen with non-hallucinogenic 5-HT</a:t>
            </a:r>
            <a:r>
              <a:rPr lang="en-US" baseline="-25000" dirty="0"/>
              <a:t>2A </a:t>
            </a:r>
            <a:r>
              <a:rPr lang="en-US" baseline="0" dirty="0"/>
              <a:t>agonism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4816-0197-426F-A063-059341967C4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496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4816-0197-426F-A063-059341967C4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2598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4816-0197-426F-A063-059341967C4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2186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sc</a:t>
            </a:r>
            <a:r>
              <a:rPr lang="en-US" dirty="0"/>
              <a:t> 5-MeO-DMT increases HTR when 2A is present (doesn’t when it’s not)</a:t>
            </a:r>
          </a:p>
          <a:p>
            <a:r>
              <a:rPr lang="en-US" dirty="0"/>
              <a:t>* - sign. from basal WT</a:t>
            </a:r>
          </a:p>
          <a:p>
            <a:r>
              <a:rPr lang="en-US" dirty="0"/>
              <a:t># - sign. from DMT WT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4816-0197-426F-A063-059341967C4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950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humans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4816-0197-426F-A063-059341967C4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8630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</a:t>
            </a:r>
            <a:r>
              <a:rPr lang="en-US" dirty="0" err="1"/>
              <a:t>Erowid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4816-0197-426F-A063-059341967C4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028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each number is a different psychedelic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4816-0197-426F-A063-059341967C4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3232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 ways to measure brain activity</a:t>
            </a:r>
          </a:p>
          <a:p>
            <a:r>
              <a:rPr lang="en-US" dirty="0"/>
              <a:t>LFCO – brain activity in the </a:t>
            </a:r>
            <a:r>
              <a:rPr lang="en-US" i="1" u="none" dirty="0"/>
              <a:t>low-frequency range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4816-0197-426F-A063-059341967C4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21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4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brief psychotic disorder</a:t>
            </a:r>
          </a:p>
          <a:p>
            <a:pPr lvl="5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any psychotic symptom between 1d-1mo</a:t>
            </a:r>
          </a:p>
          <a:p>
            <a:pPr lvl="5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probably after a strong psychosocial stressor – death or birth</a:t>
            </a:r>
          </a:p>
          <a:p>
            <a:pPr lvl="4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schizophreniform disorder</a:t>
            </a:r>
          </a:p>
          <a:p>
            <a:pPr lvl="5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same as schizophrenia except 1mo-6mo</a:t>
            </a:r>
          </a:p>
          <a:p>
            <a:pPr lvl="5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may be able to conduct daily activities</a:t>
            </a:r>
          </a:p>
          <a:p>
            <a:pPr lvl="4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schizoaffective disorder</a:t>
            </a:r>
          </a:p>
          <a:p>
            <a:pPr lvl="5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schizophrenia + depression/mania/mixed</a:t>
            </a:r>
          </a:p>
          <a:p>
            <a:pPr lvl="5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controversial diagnosis</a:t>
            </a:r>
          </a:p>
          <a:p>
            <a:pPr lvl="4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delusional disorder</a:t>
            </a:r>
          </a:p>
          <a:p>
            <a:pPr lvl="5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having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nonbizarre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delusion</a:t>
            </a:r>
          </a:p>
          <a:p>
            <a:pPr lvl="6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possible event</a:t>
            </a:r>
          </a:p>
          <a:p>
            <a:pPr lvl="6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maybe a hallucination about the delusion</a:t>
            </a:r>
          </a:p>
          <a:p>
            <a:pPr lvl="4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shared psychotic disorder</a:t>
            </a:r>
          </a:p>
          <a:p>
            <a:pPr lvl="5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 or more people share a delusion</a:t>
            </a:r>
          </a:p>
          <a:p>
            <a:pPr lvl="5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person starts with a delusion, passes it to another</a:t>
            </a:r>
          </a:p>
          <a:p>
            <a:pPr lvl="5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blood/marriage/close proximity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4816-0197-426F-A063-059341967C4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36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4816-0197-426F-A063-059341967C4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055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4816-0197-426F-A063-059341967C4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710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4816-0197-426F-A063-059341967C4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924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mPFC</a:t>
            </a:r>
            <a:r>
              <a:rPr lang="en-US" dirty="0"/>
              <a:t> – low dose: 1A </a:t>
            </a:r>
            <a:r>
              <a:rPr lang="en-US" dirty="0" err="1"/>
              <a:t>autoreceptors</a:t>
            </a:r>
            <a:r>
              <a:rPr lang="en-US" dirty="0"/>
              <a:t> are bound first (to 5-MeO-DMT) – decrease 5-HT release </a:t>
            </a:r>
          </a:p>
          <a:p>
            <a:r>
              <a:rPr lang="en-US" dirty="0"/>
              <a:t>medium dose: WT: both 1A &amp; 2A are bound –  KO2A – 1A, not 2A bound</a:t>
            </a:r>
          </a:p>
          <a:p>
            <a:r>
              <a:rPr lang="en-US" dirty="0"/>
              <a:t>reverse microdialysis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4816-0197-426F-A063-059341967C4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662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sc</a:t>
            </a:r>
            <a:r>
              <a:rPr lang="en-US" dirty="0"/>
              <a:t> 5-MeO-DMT</a:t>
            </a:r>
          </a:p>
          <a:p>
            <a:r>
              <a:rPr lang="en-US" dirty="0"/>
              <a:t>suggests 2A is part of 5-MeO-DMT’s action</a:t>
            </a:r>
          </a:p>
          <a:p>
            <a:r>
              <a:rPr lang="en-US" dirty="0"/>
              <a:t>* - sign. to basal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4816-0197-426F-A063-059341967C4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740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kind of balance that 1A action keeps - prevents LF from increasing (too high?)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4816-0197-426F-A063-059341967C4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83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KO2A </a:t>
            </a:r>
            <a:r>
              <a:rPr lang="en-US" dirty="0" err="1"/>
              <a:t>mPFC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4816-0197-426F-A063-059341967C4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41589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psychedelics affect the visual system, specifically V1</a:t>
            </a:r>
          </a:p>
          <a:p>
            <a:r>
              <a:rPr lang="en-US" dirty="0"/>
              <a:t>maybe these effects are how hallucinations happen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4816-0197-426F-A063-059341967C4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2588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visually evoked, stationary</a:t>
            </a:r>
          </a:p>
          <a:p>
            <a:r>
              <a:rPr lang="en-US" dirty="0"/>
              <a:t>all layers of V1</a:t>
            </a:r>
          </a:p>
          <a:p>
            <a:r>
              <a:rPr lang="en-US" dirty="0"/>
              <a:t>LFP by silicon probes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4816-0197-426F-A063-059341967C4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326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stationary peak firing rate</a:t>
            </a:r>
          </a:p>
          <a:p>
            <a:r>
              <a:rPr lang="en-US" dirty="0"/>
              <a:t>pre-/post-DOI</a:t>
            </a:r>
          </a:p>
          <a:p>
            <a:r>
              <a:rPr lang="en-US" dirty="0"/>
              <a:t>saline – along the 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4816-0197-426F-A063-059341967C4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154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declines/decreases/slows each of these cognitive abilities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4816-0197-426F-A063-059341967C4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82099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activity of many neurons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4816-0197-426F-A063-059341967C4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7266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difference</a:t>
            </a:r>
          </a:p>
          <a:p>
            <a:r>
              <a:rPr lang="en-US" dirty="0" err="1"/>
              <a:t>scDOI</a:t>
            </a:r>
            <a:r>
              <a:rPr lang="en-US" dirty="0"/>
              <a:t> or </a:t>
            </a:r>
            <a:r>
              <a:rPr lang="en-US" dirty="0" err="1"/>
              <a:t>scsaline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4816-0197-426F-A063-059341967C4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7669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measured by fluorescence </a:t>
            </a:r>
          </a:p>
          <a:p>
            <a:r>
              <a:rPr lang="en-US" dirty="0"/>
              <a:t>right eye recordings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4816-0197-426F-A063-059341967C4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7014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change in spontaneous FR</a:t>
            </a:r>
          </a:p>
          <a:p>
            <a:r>
              <a:rPr lang="en-US" dirty="0"/>
              <a:t>individual neuron level (two-photon)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4816-0197-426F-A063-059341967C4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1323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activity of individual neurons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4816-0197-426F-A063-059341967C4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60814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V1 L2/3 excitatory neurons</a:t>
            </a:r>
          </a:p>
          <a:p>
            <a:r>
              <a:rPr lang="en-US" dirty="0"/>
              <a:t>less suppression with growth because less initial activity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4816-0197-426F-A063-059341967C4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72724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L2/3 excitatory neurons</a:t>
            </a:r>
          </a:p>
          <a:p>
            <a:r>
              <a:rPr lang="en-US" dirty="0"/>
              <a:t>excitatory neurons</a:t>
            </a:r>
          </a:p>
          <a:p>
            <a:r>
              <a:rPr lang="en-US" dirty="0"/>
              <a:t>two-photon calcium imaging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4816-0197-426F-A063-059341967C4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20692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looked at just L2/3 &amp; L5 because they “display distinct response properties”</a:t>
            </a:r>
          </a:p>
          <a:p>
            <a:r>
              <a:rPr lang="en-US" dirty="0"/>
              <a:t>reduced/increased . . . after DOI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4816-0197-426F-A063-059341967C4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1414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temporal dynamics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4816-0197-426F-A063-059341967C4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06534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beta – significant from Au1 DMT KO2A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4816-0197-426F-A063-059341967C4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94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negative symptoms – absence of a normal behavior/feeling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4816-0197-426F-A063-059341967C4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32496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using multiple methods to measure activity…</a:t>
            </a:r>
          </a:p>
          <a:p>
            <a:r>
              <a:rPr lang="en-US" dirty="0"/>
              <a:t>most pronounced change in L2/3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4816-0197-426F-A063-059341967C4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21003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using multiple methods to measure activity…</a:t>
            </a:r>
          </a:p>
          <a:p>
            <a:r>
              <a:rPr lang="en-US" dirty="0"/>
              <a:t>most pronounced change in L2/3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4816-0197-426F-A063-059341967C4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42763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4816-0197-426F-A063-059341967C4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075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positive symptoms – presence of abnormality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4816-0197-426F-A063-059341967C4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930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positive symptoms – presence of abnormality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4816-0197-426F-A063-059341967C4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5685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positive symptoms – presence of abnormality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4816-0197-426F-A063-059341967C4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142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E4816-0197-426F-A063-059341967C4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156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486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31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093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06151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50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897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25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958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307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60-D5B7-450E-8969-F7AB0CC8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12AB28-7958-435A-8A93-F8AF9CDC7D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3F71C-FBA8-4E91-AD52-ECFA5AC82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F75997-74FF-41AF-B318-0717AE2AB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FB275-3C13-4729-8FF2-397B58DCB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3865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03BAD-7611-4D5F-B382-86D22B204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991F9-8242-4960-84AB-2DE52FBE8A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BFEC12-551A-4D62-A5B6-79B6CEA5E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41C49-2074-4B75-BBB5-D0092DABE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6C4C6-4121-450B-9A41-84E6542EF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20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2760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DB71D-964A-4D95-95A2-80B87D03B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BB1412-D6A0-4F92-95E8-EE3408046C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67E76-B42F-42B5-86B9-98C4FCDCF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F48201-F584-4021-9AB8-0C2D4609E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4F99F-C2D4-4E06-B2B1-DA92FC22E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479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27038-A2D2-40E9-A36B-C5E4480EC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BA4E4-2AF7-4950-B526-EAACE5F653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8D2649-B9B8-4009-B2F0-5B921BEA37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830DC7-7103-4B44-AA17-D79D11FC9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D05D53-5D10-490E-B167-6420A24A9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32B931-BD7A-4A18-84E9-9A87A7B67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7838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80D50-9B40-4C73-A3B7-499765E3D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9A3E09-92A9-4B3A-BB31-92967B37D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F0E534-B4DA-4E16-9A25-77061C9877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1486B7-60E3-4830-BE94-201B451DD3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8A2739-5BB7-47B7-9202-48ECCC61A6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ECC421-76CF-426E-929A-2A4477A98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673CB3-26F6-48A1-8D9B-EF2970496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5A623F-CAA0-433A-B512-19B4DE3F3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63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732E8-B407-465A-9B5F-E028F6CCC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CC12F2-FD89-444B-B47E-137099564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8E842E-4208-4D98-822F-9AD446C4C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EAA6B7-5DA3-4D60-8B63-7241C306E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5999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B0F4E7-83AA-4CB7-A7DD-6F6351364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BCEEC6-1A53-4EA3-AEE4-C3802D621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758369-B742-41F5-9212-6011D445B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769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9DB6F-5E38-4884-A568-4C2700651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D2B06-FE86-4627-BFB3-64239CB57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A3C523-D822-4B29-9A6B-9D24F44130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CAFD20-C2A6-4558-B270-E4D9350EE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8B9DFD-C251-4735-9F73-BD8D25B39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66E16E-CECA-43A1-9131-94E12B10F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6022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3127C-CA38-47B9-A69C-75BE1B87D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B5B91D-F4F5-4DE6-8A54-3EFF1C384C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9D333F-9EF7-498E-830D-A8A6C71F6A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1B35C9-3565-40E4-A5A6-5D7C7A9EF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C19443-045F-46EB-97ED-780E92B6B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950037-5DF9-4EA8-A93E-D0F9599A9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7831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2A4A2-31B3-49FC-AC57-A1C716DA0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92702E-2769-4C50-BFD4-61773D5373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B912C-1169-4CC2-A3FA-E771F1EBD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B28B8-08B3-4C64-B1C1-C49D94DA1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828E4-7441-4383-8F93-8ED89FF90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0702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508F3C-E024-4212-89D2-F8B0A14370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D684D-2B4B-4387-BFF6-EC5B5A84E0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B3510-0E79-4F05-8E29-87132225F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ABC8F-72FC-4877-8B1B-DB4E0D23A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E1BD6-1BEE-4DC4-9AC5-458B25C11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34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207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21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68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624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260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17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33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2AC24A9-CCB6-4F8D-B8DB-C2F3692CFA5A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1246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  <p:sldLayoutId id="2147483798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485BDF-34D0-439A-9144-9D0473989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9357-1B46-4FF6-B114-9C5FD4ABD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367B1C-B7DB-4E7E-B028-099F812A8A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2BDF2-A3AE-4F3E-ADE9-0BD9CA13AC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E10DC-8B48-46AD-8B52-B1803F870A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446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B60A83F1-F500-43C9-834D-1B45EC10D1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37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15B8F-847A-4FE8-BD19-747FD11F0F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r>
              <a:rPr lang="en-US" sz="4900" dirty="0">
                <a:solidFill>
                  <a:schemeClr val="tx2"/>
                </a:solidFill>
                <a:latin typeface="Calisto MT" panose="02040603050505030304" pitchFamily="18" charset="0"/>
              </a:rPr>
              <a:t>Out of Mind, </a:t>
            </a:r>
            <a:br>
              <a:rPr lang="en-US" sz="4900" dirty="0">
                <a:solidFill>
                  <a:schemeClr val="tx2"/>
                </a:solidFill>
                <a:latin typeface="Calisto MT" panose="02040603050505030304" pitchFamily="18" charset="0"/>
              </a:rPr>
            </a:br>
            <a:r>
              <a:rPr lang="en-US" sz="4900" dirty="0">
                <a:solidFill>
                  <a:schemeClr val="tx2"/>
                </a:solidFill>
                <a:latin typeface="Calisto MT" panose="02040603050505030304" pitchFamily="18" charset="0"/>
              </a:rPr>
              <a:t>Insight</a:t>
            </a:r>
            <a:br>
              <a:rPr lang="en-US" sz="3200" dirty="0">
                <a:latin typeface="Calisto MT" panose="02040603050505030304" pitchFamily="18" charset="0"/>
              </a:rPr>
            </a:br>
            <a:br>
              <a:rPr lang="en-US" sz="3200" dirty="0">
                <a:latin typeface="Calisto MT" panose="02040603050505030304" pitchFamily="18" charset="0"/>
              </a:rPr>
            </a:br>
            <a:r>
              <a:rPr lang="en-US" sz="3200" dirty="0">
                <a:solidFill>
                  <a:schemeClr val="tx2"/>
                </a:solidFill>
                <a:latin typeface="Calisto MT" panose="02040603050505030304" pitchFamily="18" charset="0"/>
              </a:rPr>
              <a:t>serotonergic psychedelics </a:t>
            </a:r>
            <a:br>
              <a:rPr lang="en-US" sz="3200" dirty="0">
                <a:solidFill>
                  <a:schemeClr val="tx2"/>
                </a:solidFill>
                <a:latin typeface="Calisto MT" panose="02040603050505030304" pitchFamily="18" charset="0"/>
              </a:rPr>
            </a:br>
            <a:r>
              <a:rPr lang="en-US" sz="3200" dirty="0">
                <a:solidFill>
                  <a:schemeClr val="tx2"/>
                </a:solidFill>
                <a:latin typeface="Calisto MT" panose="02040603050505030304" pitchFamily="18" charset="0"/>
              </a:rPr>
              <a:t>&amp; schizophrenia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D9296A-8E88-4B94-9C89-E62E3FB59B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2000" dirty="0">
                <a:solidFill>
                  <a:schemeClr val="tx2"/>
                </a:solidFill>
                <a:latin typeface="Calisto MT" panose="02040603050505030304" pitchFamily="18" charset="0"/>
              </a:rPr>
              <a:t>Jason Gale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1994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7C8C7-5629-4EE3-84C9-A125A094E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9832"/>
            <a:ext cx="10353762" cy="970450"/>
          </a:xfrm>
        </p:spPr>
        <p:txBody>
          <a:bodyPr/>
          <a:lstStyle/>
          <a:p>
            <a:r>
              <a:rPr lang="en-US" dirty="0"/>
              <a:t>Schizophrenia &amp; Serotonin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6F967-F211-4F81-98F5-F51AA488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4" y="1565305"/>
            <a:ext cx="10749885" cy="5079335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Complex &amp; contradictory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Similar alterations as psychedelics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Postmortem studies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5-HT</a:t>
            </a:r>
            <a:r>
              <a:rPr lang="en-US" sz="3200" baseline="-25000" dirty="0"/>
              <a:t>1A</a:t>
            </a:r>
            <a:r>
              <a:rPr lang="en-US" sz="3200" dirty="0"/>
              <a:t> receptors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3200" dirty="0"/>
              <a:t>increased densities in prefrontal cortex (PFC)…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5-HT</a:t>
            </a:r>
            <a:r>
              <a:rPr lang="en-US" sz="3200" baseline="-25000" dirty="0"/>
              <a:t>2A</a:t>
            </a:r>
            <a:r>
              <a:rPr lang="en-US" sz="3200" dirty="0"/>
              <a:t> receptors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3200" dirty="0"/>
              <a:t>decreased densities in PFC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3200" dirty="0"/>
              <a:t>because of treatment effects?</a:t>
            </a:r>
          </a:p>
          <a:p>
            <a:pPr lvl="3">
              <a:buFont typeface="Arial" panose="020B0604020202020204" pitchFamily="34" charset="0"/>
              <a:buChar char="•"/>
            </a:pPr>
            <a:endParaRPr lang="en-US" sz="2800" dirty="0"/>
          </a:p>
          <a:p>
            <a:pPr lvl="2">
              <a:buFont typeface="Arial" panose="020B0604020202020204" pitchFamily="34" charset="0"/>
              <a:buChar char="•"/>
            </a:pPr>
            <a:endParaRPr lang="en-US" sz="3000" dirty="0"/>
          </a:p>
          <a:p>
            <a:pPr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759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7C8C7-5629-4EE3-84C9-A125A094E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9832"/>
            <a:ext cx="10353762" cy="970450"/>
          </a:xfrm>
        </p:spPr>
        <p:txBody>
          <a:bodyPr/>
          <a:lstStyle/>
          <a:p>
            <a:r>
              <a:rPr lang="en-US" dirty="0"/>
              <a:t>Pharmacological Treatments for Schizophrenia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6F967-F211-4F81-98F5-F51AA488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609" y="1574014"/>
            <a:ext cx="11941391" cy="5619266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Classical (typical) antipsychotics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dirty="0"/>
              <a:t>e.g. haloperidol (HAL)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reduce positive symptoms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block dopamine receptors (D</a:t>
            </a:r>
            <a:r>
              <a:rPr lang="en-US" sz="3200" baseline="-25000" dirty="0"/>
              <a:t>2</a:t>
            </a:r>
            <a:r>
              <a:rPr lang="en-US" sz="3200" dirty="0"/>
              <a:t>)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serious side effects more likely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3200" dirty="0"/>
              <a:t>tardive dyskinesia – involuntary/abnormal movements</a:t>
            </a:r>
          </a:p>
        </p:txBody>
      </p:sp>
    </p:spTree>
    <p:extLst>
      <p:ext uri="{BB962C8B-B14F-4D97-AF65-F5344CB8AC3E}">
        <p14:creationId xmlns:p14="http://schemas.microsoft.com/office/powerpoint/2010/main" val="110960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7C8C7-5629-4EE3-84C9-A125A094E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9832"/>
            <a:ext cx="10353762" cy="970450"/>
          </a:xfrm>
        </p:spPr>
        <p:txBody>
          <a:bodyPr/>
          <a:lstStyle/>
          <a:p>
            <a:r>
              <a:rPr lang="en-US" dirty="0"/>
              <a:t>Pharmacological Treatments for Schizophrenia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6F967-F211-4F81-98F5-F51AA488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609" y="1685046"/>
            <a:ext cx="11941391" cy="5619266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Atypical antipsychotics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dirty="0"/>
              <a:t>e.g. risperidone (RIS)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reduce positive symptoms – and some negative and cognitive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block D</a:t>
            </a:r>
            <a:r>
              <a:rPr lang="en-US" sz="3200" baseline="-25000" dirty="0"/>
              <a:t>2</a:t>
            </a:r>
            <a:r>
              <a:rPr lang="en-US" sz="3200" dirty="0"/>
              <a:t> &amp; block 5-HT</a:t>
            </a:r>
            <a:r>
              <a:rPr lang="en-US" sz="3200" baseline="-25000" dirty="0"/>
              <a:t>2A(&amp; 2C)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serious side effects less likely</a:t>
            </a:r>
          </a:p>
        </p:txBody>
      </p:sp>
    </p:spTree>
    <p:extLst>
      <p:ext uri="{BB962C8B-B14F-4D97-AF65-F5344CB8AC3E}">
        <p14:creationId xmlns:p14="http://schemas.microsoft.com/office/powerpoint/2010/main" val="120384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7C8C7-5629-4EE3-84C9-A125A094E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9832"/>
            <a:ext cx="10353762" cy="970450"/>
          </a:xfrm>
        </p:spPr>
        <p:txBody>
          <a:bodyPr>
            <a:normAutofit/>
          </a:bodyPr>
          <a:lstStyle/>
          <a:p>
            <a:r>
              <a:rPr lang="en-US" dirty="0"/>
              <a:t>Psychosis &amp; Psychedelics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6F967-F211-4F81-98F5-F51AA488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565305"/>
            <a:ext cx="10353762" cy="4825667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compared using assessments of ASC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altered states of consciousness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three elements of ASC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oceanic boundlessness – positive feelings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3000" dirty="0"/>
              <a:t>awe, selflessness, togetherness</a:t>
            </a:r>
            <a:endParaRPr lang="en-US" sz="2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dread of ego-dissolution – negative feelings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3000" dirty="0"/>
              <a:t>loss of control, paranoia, catatonia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visual </a:t>
            </a:r>
            <a:r>
              <a:rPr lang="en-US" sz="3200" dirty="0" err="1"/>
              <a:t>restructuralization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811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5CB840F-8E41-4CA5-B79B-25CC80AD2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A7C8C7-5629-4EE3-84C9-A125A094E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030" y="609600"/>
            <a:ext cx="5931482" cy="970450"/>
          </a:xfrm>
        </p:spPr>
        <p:txBody>
          <a:bodyPr anchor="b">
            <a:normAutofit/>
          </a:bodyPr>
          <a:lstStyle/>
          <a:p>
            <a:pPr algn="l"/>
            <a:r>
              <a:rPr lang="en-US" sz="3200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rgbClr val="DADADA"/>
                </a:solidFill>
              </a:rPr>
              <a:t>Visual </a:t>
            </a:r>
            <a:r>
              <a:rPr lang="en-US" sz="3200" dirty="0" err="1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rgbClr val="DADADA"/>
                </a:solidFill>
              </a:rPr>
              <a:t>Restructualization</a:t>
            </a:r>
            <a:r>
              <a:rPr lang="en-US" sz="3200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rgbClr val="DADADA"/>
                </a:solidFill>
              </a:rPr>
              <a:t> (VUS)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6F967-F211-4F81-98F5-F51AA488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4" y="1732449"/>
            <a:ext cx="5715605" cy="4482084"/>
          </a:xfrm>
        </p:spPr>
        <p:txBody>
          <a:bodyPr anchor="t">
            <a:normAutofit/>
          </a:bodyPr>
          <a:lstStyle/>
          <a:p>
            <a:pPr lvl="1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2"/>
                </a:solidFill>
              </a:rPr>
              <a:t>changes in perceptual interpretations</a:t>
            </a:r>
          </a:p>
          <a:p>
            <a:pPr lvl="1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2"/>
                </a:solidFill>
              </a:rPr>
              <a:t>synesthesia – sense-mixing</a:t>
            </a:r>
          </a:p>
          <a:p>
            <a:pPr lvl="1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2"/>
                </a:solidFill>
              </a:rPr>
              <a:t>illusions </a:t>
            </a:r>
          </a:p>
          <a:p>
            <a:pPr lvl="1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2"/>
                </a:solidFill>
              </a:rPr>
              <a:t>visual hallucinations 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B373C59F-3E21-4A94-B734-7E459F0A20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" t="6778" r="32595" b="-383"/>
          <a:stretch/>
        </p:blipFill>
        <p:spPr>
          <a:xfrm>
            <a:off x="6891283" y="0"/>
            <a:ext cx="5300718" cy="4288971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32DCAB6F-88C8-40BA-BBA9-677CA7D825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5" t="40246" b="1483"/>
          <a:stretch/>
        </p:blipFill>
        <p:spPr>
          <a:xfrm>
            <a:off x="8540448" y="4480077"/>
            <a:ext cx="1969104" cy="21384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C3ABA2-EE42-45E1-ADE2-2A94AAF42CFC}"/>
              </a:ext>
            </a:extLst>
          </p:cNvPr>
          <p:cNvSpPr txBox="1"/>
          <p:nvPr/>
        </p:nvSpPr>
        <p:spPr>
          <a:xfrm>
            <a:off x="9659884" y="239486"/>
            <a:ext cx="279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oceanic boundlessness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6AC100-8F69-45AE-ADC3-C3A4ECCAEE74}"/>
              </a:ext>
            </a:extLst>
          </p:cNvPr>
          <p:cNvSpPr txBox="1"/>
          <p:nvPr/>
        </p:nvSpPr>
        <p:spPr>
          <a:xfrm>
            <a:off x="10540638" y="4015192"/>
            <a:ext cx="279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ego-dissolution</a:t>
            </a:r>
          </a:p>
        </p:txBody>
      </p:sp>
    </p:spTree>
    <p:extLst>
      <p:ext uri="{BB962C8B-B14F-4D97-AF65-F5344CB8AC3E}">
        <p14:creationId xmlns:p14="http://schemas.microsoft.com/office/powerpoint/2010/main" val="2280659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7C8C7-5629-4EE3-84C9-A125A094E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9832"/>
            <a:ext cx="10353762" cy="970450"/>
          </a:xfrm>
        </p:spPr>
        <p:txBody>
          <a:bodyPr/>
          <a:lstStyle/>
          <a:p>
            <a:r>
              <a:rPr lang="en-US" dirty="0"/>
              <a:t>Hallucinations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6F967-F211-4F81-98F5-F51AA488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980283"/>
            <a:ext cx="10353762" cy="5410690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Schizophrenia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Auditory &gt; Visual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But, acute &amp; initial stages – ↑Visual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Serotonergic Psychedelics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Auditory &lt; Visual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dirty="0"/>
              <a:t>5-HT</a:t>
            </a:r>
            <a:r>
              <a:rPr lang="en-US" sz="3000" baseline="-25000" dirty="0"/>
              <a:t>2A</a:t>
            </a:r>
            <a:r>
              <a:rPr lang="en-US" sz="3000" dirty="0"/>
              <a:t> action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dirty="0"/>
              <a:t>mouse head-twitch response (HTR)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Prefrontal Cortex (PFC) – activity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dirty="0"/>
              <a:t>PFC-MD (mediodorsal thalamus) connections  </a:t>
            </a:r>
          </a:p>
        </p:txBody>
      </p:sp>
    </p:spTree>
    <p:extLst>
      <p:ext uri="{BB962C8B-B14F-4D97-AF65-F5344CB8AC3E}">
        <p14:creationId xmlns:p14="http://schemas.microsoft.com/office/powerpoint/2010/main" val="42553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5CB840F-8E41-4CA5-B79B-25CC80AD2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A7C8C7-5629-4EE3-84C9-A125A094E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3078749" cy="970450"/>
          </a:xfrm>
        </p:spPr>
        <p:txBody>
          <a:bodyPr anchor="b">
            <a:normAutofit/>
          </a:bodyPr>
          <a:lstStyle/>
          <a:p>
            <a:pPr algn="l"/>
            <a:r>
              <a:rPr lang="en-US" sz="3200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rgbClr val="DADADA"/>
                </a:solidFill>
              </a:rPr>
              <a:t>Visual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6F967-F211-4F81-98F5-F51AA488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3078749" cy="4482084"/>
          </a:xfrm>
        </p:spPr>
        <p:txBody>
          <a:bodyPr anchor="t">
            <a:normAutofit/>
          </a:bodyPr>
          <a:lstStyle/>
          <a:p>
            <a:pPr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chemeClr val="bg2"/>
                </a:solidFill>
              </a:rPr>
              <a:t>Eye (retina) </a:t>
            </a:r>
            <a:r>
              <a:rPr lang="en-US" sz="3200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chemeClr val="bg2"/>
                </a:solidFill>
                <a:sym typeface="Wingdings" panose="05000000000000000000" pitchFamily="2" charset="2"/>
              </a:rPr>
              <a:t> </a:t>
            </a:r>
          </a:p>
          <a:p>
            <a:pPr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chemeClr val="bg2"/>
                </a:solidFill>
                <a:sym typeface="Wingdings" panose="05000000000000000000" pitchFamily="2" charset="2"/>
              </a:rPr>
              <a:t>lateral geniculate nucleus (LGN)  </a:t>
            </a:r>
          </a:p>
          <a:p>
            <a:pPr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chemeClr val="bg2"/>
                </a:solidFill>
                <a:sym typeface="Wingdings" panose="05000000000000000000" pitchFamily="2" charset="2"/>
              </a:rPr>
              <a:t>striate (visual) cortex (V1)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ln>
                <a:solidFill>
                  <a:srgbClr val="404040">
                    <a:alpha val="10000"/>
                  </a:srgbClr>
                </a:solidFill>
              </a:ln>
              <a:solidFill>
                <a:srgbClr val="DADADA"/>
              </a:solidFill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ln>
                <a:solidFill>
                  <a:srgbClr val="404040">
                    <a:alpha val="10000"/>
                  </a:srgbClr>
                </a:solidFill>
              </a:ln>
              <a:solidFill>
                <a:srgbClr val="DADADA"/>
              </a:solidFill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ln>
                <a:solidFill>
                  <a:srgbClr val="404040">
                    <a:alpha val="10000"/>
                  </a:srgbClr>
                </a:solidFill>
              </a:ln>
              <a:solidFill>
                <a:srgbClr val="DADADA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7C113B-E057-4F95-AAF4-6938A7BA81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2"/>
          <a:stretch/>
        </p:blipFill>
        <p:spPr>
          <a:xfrm>
            <a:off x="4906339" y="1613488"/>
            <a:ext cx="6642193" cy="437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1646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5CB840F-8E41-4CA5-B79B-25CC80AD2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CEBAE2-AC1A-47BA-B679-BB7D7CA503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5"/>
          <a:stretch/>
        </p:blipFill>
        <p:spPr>
          <a:xfrm>
            <a:off x="4356584" y="884606"/>
            <a:ext cx="7615162" cy="49729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A7C8C7-5629-4EE3-84C9-A125A094E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537" y="353390"/>
            <a:ext cx="4060588" cy="970450"/>
          </a:xfrm>
        </p:spPr>
        <p:txBody>
          <a:bodyPr anchor="b">
            <a:noAutofit/>
          </a:bodyPr>
          <a:lstStyle/>
          <a:p>
            <a:pPr algn="l"/>
            <a:r>
              <a:rPr lang="en-US" sz="3200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rgbClr val="DADADA"/>
                </a:solidFill>
              </a:rPr>
              <a:t>Visual System: Receptive Fields (RF)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6F967-F211-4F81-98F5-F51AA488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467" y="2022526"/>
            <a:ext cx="3636944" cy="4482084"/>
          </a:xfrm>
        </p:spPr>
        <p:txBody>
          <a:bodyPr anchor="t">
            <a:noAutofit/>
          </a:bodyPr>
          <a:lstStyle/>
          <a:p>
            <a:pPr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chemeClr val="bg2"/>
                </a:solidFill>
              </a:rPr>
              <a:t>Represent firing pattern of corresponding cells in the visual system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DD7166A-2B82-403C-B5BB-A5859769DA7E}"/>
              </a:ext>
            </a:extLst>
          </p:cNvPr>
          <p:cNvSpPr txBox="1">
            <a:spLocks/>
          </p:cNvSpPr>
          <p:nvPr/>
        </p:nvSpPr>
        <p:spPr>
          <a:xfrm>
            <a:off x="6207928" y="3429000"/>
            <a:ext cx="6573520" cy="4482084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en-US" sz="3200" dirty="0">
              <a:ln>
                <a:solidFill>
                  <a:srgbClr val="404040">
                    <a:alpha val="10000"/>
                  </a:srgbClr>
                </a:solidFill>
              </a:ln>
              <a:solidFill>
                <a:srgbClr val="DADADA"/>
              </a:solidFill>
            </a:endParaRPr>
          </a:p>
          <a:p>
            <a:pPr marL="36900" indent="0">
              <a:buNone/>
            </a:pPr>
            <a:r>
              <a:rPr lang="en-US" sz="2800" dirty="0">
                <a:ln>
                  <a:solidFill>
                    <a:srgbClr val="404040">
                      <a:alpha val="10000"/>
                    </a:srgbClr>
                  </a:solidFill>
                </a:ln>
              </a:rPr>
              <a:t>ON/OFF = On-center/Off-surround</a:t>
            </a:r>
          </a:p>
          <a:p>
            <a:pPr marL="36900" indent="0">
              <a:buNone/>
            </a:pPr>
            <a:r>
              <a:rPr lang="en-US" sz="2800" dirty="0">
                <a:ln>
                  <a:solidFill>
                    <a:srgbClr val="404040">
                      <a:alpha val="10000"/>
                    </a:srgbClr>
                  </a:solidFill>
                </a:ln>
              </a:rPr>
              <a:t>OFF/ON = Off-center/On-surround</a:t>
            </a:r>
          </a:p>
        </p:txBody>
      </p:sp>
    </p:spTree>
    <p:extLst>
      <p:ext uri="{BB962C8B-B14F-4D97-AF65-F5344CB8AC3E}">
        <p14:creationId xmlns:p14="http://schemas.microsoft.com/office/powerpoint/2010/main" val="36213469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7C8C7-5629-4EE3-84C9-A125A094E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9832"/>
            <a:ext cx="10353762" cy="970450"/>
          </a:xfrm>
        </p:spPr>
        <p:txBody>
          <a:bodyPr/>
          <a:lstStyle/>
          <a:p>
            <a:r>
              <a:rPr lang="en-US" dirty="0"/>
              <a:t>Visual System: Receptive Fields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6F967-F211-4F81-98F5-F51AA488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565305"/>
            <a:ext cx="10353762" cy="4825667"/>
          </a:xfrm>
        </p:spPr>
        <p:txBody>
          <a:bodyPr>
            <a:normAutofit fontScale="8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000" dirty="0"/>
              <a:t>Images in the “On” portion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Drive (increase) firing rate (FR)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000" dirty="0"/>
              <a:t>Images in the “Off” portion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Suppress (decrease) firing rate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3000" dirty="0"/>
              <a:t>This example: center-driving, surround-suppressing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ln>
                  <a:solidFill>
                    <a:srgbClr val="404040">
                      <a:alpha val="10000"/>
                    </a:srgbClr>
                  </a:solidFill>
                </a:ln>
              </a:rPr>
              <a:t>classical receptive field (CRF)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dirty="0">
                <a:ln>
                  <a:solidFill>
                    <a:srgbClr val="404040">
                      <a:alpha val="10000"/>
                    </a:srgbClr>
                  </a:solidFill>
                </a:ln>
              </a:rPr>
              <a:t>center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ln>
                  <a:solidFill>
                    <a:srgbClr val="404040">
                      <a:alpha val="10000"/>
                    </a:srgbClr>
                  </a:solidFill>
                </a:ln>
              </a:rPr>
              <a:t>extra-CRF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dirty="0">
                <a:ln>
                  <a:solidFill>
                    <a:srgbClr val="404040">
                      <a:alpha val="10000"/>
                    </a:srgbClr>
                  </a:solidFill>
                </a:ln>
              </a:rPr>
              <a:t>surround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11D049D7-7A53-4DD0-9138-FFF04D73A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6" t="2136" r="26851" b="43927"/>
          <a:stretch/>
        </p:blipFill>
        <p:spPr>
          <a:xfrm>
            <a:off x="9073825" y="2074007"/>
            <a:ext cx="2743200" cy="321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7C8C7-5629-4EE3-84C9-A125A094E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9832"/>
            <a:ext cx="10353762" cy="970450"/>
          </a:xfrm>
        </p:spPr>
        <p:txBody>
          <a:bodyPr/>
          <a:lstStyle/>
          <a:p>
            <a:r>
              <a:rPr lang="en-US" dirty="0"/>
              <a:t>Visual System: Receptive Fields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6F967-F211-4F81-98F5-F51AA488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9295" y="1565305"/>
            <a:ext cx="10353762" cy="4825667"/>
          </a:xfrm>
        </p:spPr>
        <p:txBody>
          <a:bodyPr>
            <a:normAutofit lnSpcReduction="10000"/>
          </a:bodyPr>
          <a:lstStyle/>
          <a:p>
            <a:pPr marL="36900" indent="0">
              <a:buNone/>
            </a:pPr>
            <a:endParaRPr lang="en-US" sz="3000" dirty="0"/>
          </a:p>
          <a:p>
            <a:pPr marL="36900" indent="0">
              <a:buNone/>
            </a:pPr>
            <a:endParaRPr lang="en-US" sz="3000" dirty="0"/>
          </a:p>
          <a:p>
            <a:pPr marL="36900" indent="0">
              <a:buNone/>
            </a:pPr>
            <a:endParaRPr lang="en-US" sz="3000" dirty="0"/>
          </a:p>
          <a:p>
            <a:pPr marL="36900" indent="0">
              <a:buNone/>
            </a:pPr>
            <a:endParaRPr lang="en-US" sz="3000" dirty="0"/>
          </a:p>
          <a:p>
            <a:pPr marL="36900" indent="0">
              <a:buNone/>
            </a:pPr>
            <a:endParaRPr lang="en-US" sz="3000" dirty="0"/>
          </a:p>
          <a:p>
            <a:pPr marL="36900" indent="0">
              <a:buNone/>
            </a:pPr>
            <a:endParaRPr lang="en-US" sz="3000" dirty="0"/>
          </a:p>
          <a:p>
            <a:pPr marL="36900" indent="0">
              <a:buNone/>
            </a:pPr>
            <a:endParaRPr lang="en-US" sz="3000" dirty="0"/>
          </a:p>
          <a:p>
            <a:pPr marL="36900" indent="0">
              <a:buNone/>
            </a:pPr>
            <a:r>
              <a:rPr lang="en-US" sz="3000" dirty="0"/>
              <a:t>On-center = Center-driving &amp; Surround-suppressing</a:t>
            </a:r>
          </a:p>
          <a:p>
            <a:pPr marL="36900" indent="0">
              <a:buNone/>
            </a:pPr>
            <a:endParaRPr lang="en-US" sz="3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104F7A-E1B2-4244-B435-04E0E9FED4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120" y="1462502"/>
            <a:ext cx="5745289" cy="38301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E4A6B9-0D69-4863-889A-0B29D5734D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43" y="1462502"/>
            <a:ext cx="5745290" cy="383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30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1E78C-69B3-4D52-9AFA-2DC95B83F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Today’s</a:t>
            </a:r>
            <a:r>
              <a:rPr lang="en-US" sz="3200" dirty="0"/>
              <a:t> </a:t>
            </a:r>
            <a:r>
              <a:rPr lang="en-US" dirty="0"/>
              <a:t>Topics</a:t>
            </a:r>
            <a:endParaRPr lang="en-US" sz="3200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78EC0A2-7541-419A-8E5E-AF799D1E1B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4868174"/>
              </p:ext>
            </p:extLst>
          </p:nvPr>
        </p:nvGraphicFramePr>
        <p:xfrm>
          <a:off x="914400" y="1731963"/>
          <a:ext cx="10353675" cy="4059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6736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7C8C7-5629-4EE3-84C9-A125A094E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9832"/>
            <a:ext cx="10353762" cy="970450"/>
          </a:xfrm>
        </p:spPr>
        <p:txBody>
          <a:bodyPr/>
          <a:lstStyle/>
          <a:p>
            <a:r>
              <a:rPr lang="en-US" dirty="0"/>
              <a:t>Visual System: Cortex Layers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6F967-F211-4F81-98F5-F51AA488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920" y="1555145"/>
            <a:ext cx="10353762" cy="482566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V1 into layers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by size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by density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200" dirty="0"/>
          </a:p>
          <a:p>
            <a:pPr>
              <a:buFont typeface="Arial" panose="020B0604020202020204" pitchFamily="34" charset="0"/>
              <a:buChar char="•"/>
            </a:pPr>
            <a:endParaRPr lang="en-US" sz="3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cells aligned across layers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same receptive fields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200" dirty="0"/>
          </a:p>
          <a:p>
            <a:pPr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A3034FA-42D9-4F0D-B755-15B9DC42EBE8}"/>
              </a:ext>
            </a:extLst>
          </p:cNvPr>
          <p:cNvGrpSpPr>
            <a:grpSpLocks/>
          </p:cNvGrpSpPr>
          <p:nvPr/>
        </p:nvGrpSpPr>
        <p:grpSpPr bwMode="auto">
          <a:xfrm>
            <a:off x="496093" y="842187"/>
            <a:ext cx="11423651" cy="3711576"/>
            <a:chOff x="276" y="1149"/>
            <a:chExt cx="7196" cy="2338"/>
          </a:xfrm>
        </p:grpSpPr>
        <p:sp>
          <p:nvSpPr>
            <p:cNvPr id="5" name="AutoShape 5">
              <a:extLst>
                <a:ext uri="{FF2B5EF4-FFF2-40B4-BE49-F238E27FC236}">
                  <a16:creationId xmlns:a16="http://schemas.microsoft.com/office/drawing/2014/main" id="{07B5CC3F-0E53-4BA7-B02C-184AE8B6BB0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76" y="1200"/>
              <a:ext cx="5196" cy="2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3A9B505-738A-4070-A41A-F3993AB7EA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73"/>
            <a:stretch/>
          </p:blipFill>
          <p:spPr bwMode="auto">
            <a:xfrm>
              <a:off x="3951" y="1149"/>
              <a:ext cx="3521" cy="2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4" descr="neuro4e-fig-12-11-1r">
            <a:extLst>
              <a:ext uri="{FF2B5EF4-FFF2-40B4-BE49-F238E27FC236}">
                <a16:creationId xmlns:a16="http://schemas.microsoft.com/office/drawing/2014/main" id="{A9999BC7-090B-47DE-A8B3-D161D59EA5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" t="45556" r="57491" b="7608"/>
          <a:stretch/>
        </p:blipFill>
        <p:spPr bwMode="auto">
          <a:xfrm>
            <a:off x="8995339" y="4612503"/>
            <a:ext cx="2487525" cy="206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A close up of a device&#10;&#10;Description automatically generated">
            <a:extLst>
              <a:ext uri="{FF2B5EF4-FFF2-40B4-BE49-F238E27FC236}">
                <a16:creationId xmlns:a16="http://schemas.microsoft.com/office/drawing/2014/main" id="{DEF85917-ADB7-4385-B02A-9F0AE747A3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620" y="4553763"/>
            <a:ext cx="1828800" cy="218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7C8C7-5629-4EE3-84C9-A125A094E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9832"/>
            <a:ext cx="10353762" cy="970450"/>
          </a:xfrm>
        </p:spPr>
        <p:txBody>
          <a:bodyPr/>
          <a:lstStyle/>
          <a:p>
            <a:r>
              <a:rPr lang="en-US" dirty="0"/>
              <a:t>Visual System: Retinotopic Maps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6F967-F211-4F81-98F5-F51AA488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560" y="1565305"/>
            <a:ext cx="10942320" cy="482566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000" dirty="0"/>
              <a:t>Match stimuli in visual field to active cells in the visual pathway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9A741E-05FE-4202-9F5A-1F5B089AE1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41"/>
          <a:stretch/>
        </p:blipFill>
        <p:spPr>
          <a:xfrm>
            <a:off x="1006437" y="2600960"/>
            <a:ext cx="10270565" cy="369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883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7C8C7-5629-4EE3-84C9-A125A094E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9832"/>
            <a:ext cx="10353762" cy="970450"/>
          </a:xfrm>
        </p:spPr>
        <p:txBody>
          <a:bodyPr/>
          <a:lstStyle/>
          <a:p>
            <a:r>
              <a:rPr lang="en-US" dirty="0"/>
              <a:t>Hypotheses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6F967-F211-4F81-98F5-F51AA488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920" y="1025998"/>
            <a:ext cx="11734800" cy="5832002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If hallucinogenic behaviors in mice are related to those in humans…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Mouse and human behavior will change similarly in response to changes in psychedelic potency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Since hallucinations are not representative of the external world…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Areas that respond to external stimuli are less active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If psychedelics’ effects are similar to schizophrenia’s…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Hallucinogenic behavior will be prevented by antipsychotics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3200" dirty="0"/>
          </a:p>
          <a:p>
            <a:pPr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2343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7C8C7-5629-4EE3-84C9-A125A094E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9832"/>
            <a:ext cx="10353762" cy="970450"/>
          </a:xfrm>
        </p:spPr>
        <p:txBody>
          <a:bodyPr/>
          <a:lstStyle/>
          <a:p>
            <a:r>
              <a:rPr lang="en-US" dirty="0"/>
              <a:t>Hallucinogenic Behavior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6F967-F211-4F81-98F5-F51AA488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565305"/>
            <a:ext cx="10353762" cy="482566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hallucinogenic 5-HT</a:t>
            </a:r>
            <a:r>
              <a:rPr lang="en-US" sz="3200" baseline="-25000" dirty="0"/>
              <a:t>2A</a:t>
            </a:r>
            <a:r>
              <a:rPr lang="en-US" sz="3200" dirty="0"/>
              <a:t> activation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Mice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head-twitch response (HTR)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dirty="0"/>
              <a:t>potency – ED</a:t>
            </a:r>
            <a:r>
              <a:rPr lang="en-US" sz="3000" baseline="-25000" dirty="0"/>
              <a:t>50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median effective dose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Humans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subjective experience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4" name="Picture 3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C965DBAE-6AD8-4181-AB3E-6AFD4E5DF6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4289"/>
          <a:stretch/>
        </p:blipFill>
        <p:spPr>
          <a:xfrm>
            <a:off x="7741852" y="2524242"/>
            <a:ext cx="3373188" cy="290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0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7C8C7-5629-4EE3-84C9-A125A094E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9832"/>
            <a:ext cx="10353762" cy="970450"/>
          </a:xfrm>
        </p:spPr>
        <p:txBody>
          <a:bodyPr/>
          <a:lstStyle/>
          <a:p>
            <a:r>
              <a:rPr lang="en-US" dirty="0"/>
              <a:t>Head-twitch response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6F967-F211-4F81-98F5-F51AA488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565305"/>
            <a:ext cx="10353762" cy="482566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000" dirty="0"/>
              <a:t>measured electronically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000" dirty="0"/>
              <a:t>by magnetometer and magnet on head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000" dirty="0"/>
          </a:p>
          <a:p>
            <a:pPr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pic>
        <p:nvPicPr>
          <p:cNvPr id="7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B05AF479-CA18-4E92-AED5-F8E2C05B16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0" t="18968" r="19412" b="19287"/>
          <a:stretch/>
        </p:blipFill>
        <p:spPr>
          <a:xfrm>
            <a:off x="2947880" y="3382320"/>
            <a:ext cx="2435324" cy="2438400"/>
          </a:xfrm>
          <a:prstGeom prst="rect">
            <a:avLst/>
          </a:prstGeom>
        </p:spPr>
      </p:pic>
      <p:pic>
        <p:nvPicPr>
          <p:cNvPr id="13" name="Picture 12" descr="A picture containing glass, mug, cup&#10;&#10;Description automatically generated">
            <a:extLst>
              <a:ext uri="{FF2B5EF4-FFF2-40B4-BE49-F238E27FC236}">
                <a16:creationId xmlns:a16="http://schemas.microsoft.com/office/drawing/2014/main" id="{5E68CEE6-F68C-427F-AD76-3EA497CF13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7" t="10785" r="19465" b="15207"/>
          <a:stretch/>
        </p:blipFill>
        <p:spPr>
          <a:xfrm>
            <a:off x="6810806" y="3271851"/>
            <a:ext cx="3444240" cy="2926081"/>
          </a:xfrm>
          <a:prstGeom prst="rect">
            <a:avLst/>
          </a:prstGeom>
        </p:spPr>
      </p:pic>
      <p:pic>
        <p:nvPicPr>
          <p:cNvPr id="14" name="Picture 13" descr="A close up of a device&#10;&#10;Description automatically generated">
            <a:extLst>
              <a:ext uri="{FF2B5EF4-FFF2-40B4-BE49-F238E27FC236}">
                <a16:creationId xmlns:a16="http://schemas.microsoft.com/office/drawing/2014/main" id="{A265779A-A48E-4018-BA42-F0A243CF29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6" t="18968" r="34845" b="44627"/>
          <a:stretch/>
        </p:blipFill>
        <p:spPr>
          <a:xfrm rot="7146786">
            <a:off x="8369347" y="5001716"/>
            <a:ext cx="313349" cy="31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29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B96281C-838D-4BCD-BE5A-552E3519CC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A7C8C7-5629-4EE3-84C9-A125A094E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167" y="228319"/>
            <a:ext cx="4995336" cy="1676961"/>
          </a:xfrm>
        </p:spPr>
        <p:txBody>
          <a:bodyPr>
            <a:normAutofit/>
          </a:bodyPr>
          <a:lstStyle/>
          <a:p>
            <a:r>
              <a:rPr lang="en-US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rgbClr val="DADADA"/>
                </a:solidFill>
              </a:rPr>
              <a:t>Head-twitch response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7092F3F-88F5-4C74-9069-3DB20D05B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611" y="1330803"/>
            <a:ext cx="4995336" cy="5043245"/>
          </a:xfrm>
        </p:spPr>
        <p:txBody>
          <a:bodyPr anchor="ctr">
            <a:normAutofit/>
          </a:bodyPr>
          <a:lstStyle/>
          <a:p>
            <a:pPr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rgbClr val="DADADA"/>
                </a:solidFill>
              </a:rPr>
              <a:t>ED</a:t>
            </a:r>
            <a:r>
              <a:rPr lang="en-US" sz="3200" baseline="-25000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rgbClr val="DADADA"/>
                </a:solidFill>
              </a:rPr>
              <a:t>50</a:t>
            </a:r>
            <a:r>
              <a:rPr lang="en-US" sz="3200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rgbClr val="DADADA"/>
                </a:solidFill>
              </a:rPr>
              <a:t> </a:t>
            </a:r>
          </a:p>
          <a:p>
            <a:pPr lvl="1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rgbClr val="DADADA"/>
                </a:solidFill>
              </a:rPr>
              <a:t>half-max response</a:t>
            </a:r>
          </a:p>
          <a:p>
            <a:pPr lvl="1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rgbClr val="DADADA"/>
                </a:solidFill>
              </a:rPr>
              <a:t>here: ~0.23mg/kg</a:t>
            </a:r>
          </a:p>
          <a:p>
            <a:pPr lvl="1"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US" sz="3200" dirty="0">
              <a:ln>
                <a:solidFill>
                  <a:srgbClr val="404040">
                    <a:alpha val="10000"/>
                  </a:srgbClr>
                </a:solidFill>
              </a:ln>
              <a:solidFill>
                <a:srgbClr val="DADADA"/>
              </a:solidFill>
            </a:endParaRPr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A0DBF9AA-DD4B-4A5E-B4E5-CA1FD99D2C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965196"/>
            <a:ext cx="5121372" cy="4781641"/>
          </a:xfrm>
          <a:prstGeom prst="rect">
            <a:avLst/>
          </a:prstGeom>
          <a:solidFill>
            <a:schemeClr val="bg1"/>
          </a:solidFill>
          <a:ln w="190500">
            <a:solidFill>
              <a:srgbClr val="FFFFFF">
                <a:alpha val="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C3E47EC-63EC-4B91-A3D9-52382A2AB1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762" y="1461699"/>
            <a:ext cx="4233113" cy="378863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8B5F608-4440-4B64-B5EC-33788F4E77E3}"/>
              </a:ext>
            </a:extLst>
          </p:cNvPr>
          <p:cNvCxnSpPr/>
          <p:nvPr/>
        </p:nvCxnSpPr>
        <p:spPr>
          <a:xfrm flipH="1">
            <a:off x="7376160" y="2011680"/>
            <a:ext cx="22758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7AA1CE3-5D1B-4F12-B343-45E5CF0CA153}"/>
              </a:ext>
            </a:extLst>
          </p:cNvPr>
          <p:cNvCxnSpPr/>
          <p:nvPr/>
        </p:nvCxnSpPr>
        <p:spPr>
          <a:xfrm>
            <a:off x="7386320" y="3352800"/>
            <a:ext cx="14935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DE836E-E5F0-469B-BD50-CB02F2AC336F}"/>
              </a:ext>
            </a:extLst>
          </p:cNvPr>
          <p:cNvCxnSpPr/>
          <p:nvPr/>
        </p:nvCxnSpPr>
        <p:spPr>
          <a:xfrm flipV="1">
            <a:off x="8879840" y="3352800"/>
            <a:ext cx="0" cy="1168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AF58794-9481-4CD5-884A-6BB1E24B8A4C}"/>
              </a:ext>
            </a:extLst>
          </p:cNvPr>
          <p:cNvSpPr txBox="1"/>
          <p:nvPr/>
        </p:nvSpPr>
        <p:spPr>
          <a:xfrm>
            <a:off x="9499600" y="3667760"/>
            <a:ext cx="1168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ED</a:t>
            </a:r>
            <a:r>
              <a:rPr lang="en-US" baseline="-25000" dirty="0"/>
              <a:t>50</a:t>
            </a:r>
            <a:endParaRPr lang="en-US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A2BB459-72D3-49A7-91D3-82329C5A025F}"/>
              </a:ext>
            </a:extLst>
          </p:cNvPr>
          <p:cNvCxnSpPr/>
          <p:nvPr/>
        </p:nvCxnSpPr>
        <p:spPr>
          <a:xfrm flipH="1">
            <a:off x="9012445" y="4037092"/>
            <a:ext cx="507994" cy="3926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3807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7C8C7-5629-4EE3-84C9-A125A094E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9832"/>
            <a:ext cx="10353762" cy="970450"/>
          </a:xfrm>
        </p:spPr>
        <p:txBody>
          <a:bodyPr/>
          <a:lstStyle/>
          <a:p>
            <a:r>
              <a:rPr lang="en-US" dirty="0"/>
              <a:t>HTR is 5-HT</a:t>
            </a:r>
            <a:r>
              <a:rPr lang="en-US" baseline="-25000" dirty="0"/>
              <a:t>2A</a:t>
            </a:r>
            <a:r>
              <a:rPr lang="en-US" dirty="0"/>
              <a:t>-mediated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6F967-F211-4F81-98F5-F51AA488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1398" y="6185019"/>
            <a:ext cx="4119354" cy="97045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000" dirty="0"/>
              <a:t>no HTR w/o 5-HT</a:t>
            </a:r>
            <a:r>
              <a:rPr lang="en-US" sz="3000" baseline="-25000" dirty="0"/>
              <a:t>2A</a:t>
            </a:r>
            <a:r>
              <a:rPr lang="en-US" sz="3000" dirty="0"/>
              <a:t> </a:t>
            </a:r>
          </a:p>
        </p:txBody>
      </p:sp>
      <p:pic>
        <p:nvPicPr>
          <p:cNvPr id="7" name="Picture 6" descr="A picture containing clock&#10;&#10;Description automatically generated">
            <a:extLst>
              <a:ext uri="{FF2B5EF4-FFF2-40B4-BE49-F238E27FC236}">
                <a16:creationId xmlns:a16="http://schemas.microsoft.com/office/drawing/2014/main" id="{A3543410-7372-4B00-B2D5-FAACB6A4B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988" y="980282"/>
            <a:ext cx="7182175" cy="51185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7B56D2-790E-485E-A8B6-0739BF70B4DD}"/>
              </a:ext>
            </a:extLst>
          </p:cNvPr>
          <p:cNvSpPr txBox="1"/>
          <p:nvPr/>
        </p:nvSpPr>
        <p:spPr>
          <a:xfrm>
            <a:off x="325120" y="1659285"/>
            <a:ext cx="399310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5-MeO-DMT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binds 5-HT</a:t>
            </a:r>
            <a:r>
              <a:rPr lang="en-US" sz="3200" baseline="-25000" dirty="0">
                <a:solidFill>
                  <a:schemeClr val="tx2"/>
                </a:solidFill>
              </a:rPr>
              <a:t>2A</a:t>
            </a:r>
            <a:r>
              <a:rPr lang="en-US" sz="3200" dirty="0">
                <a:solidFill>
                  <a:schemeClr val="tx2"/>
                </a:solidFill>
              </a:rPr>
              <a:t> and 5-HT</a:t>
            </a:r>
            <a:r>
              <a:rPr lang="en-US" sz="3200" baseline="-25000" dirty="0">
                <a:solidFill>
                  <a:schemeClr val="tx2"/>
                </a:solidFill>
              </a:rPr>
              <a:t>1A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5-HT</a:t>
            </a:r>
            <a:r>
              <a:rPr lang="en-US" sz="3200" baseline="-25000" dirty="0">
                <a:solidFill>
                  <a:schemeClr val="tx2"/>
                </a:solidFill>
              </a:rPr>
              <a:t>2A</a:t>
            </a:r>
            <a:r>
              <a:rPr lang="en-US" sz="3200" dirty="0">
                <a:solidFill>
                  <a:schemeClr val="tx2"/>
                </a:solidFill>
              </a:rPr>
              <a:t> required for HTR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and for subjective experience?</a:t>
            </a:r>
          </a:p>
        </p:txBody>
      </p:sp>
    </p:spTree>
    <p:extLst>
      <p:ext uri="{BB962C8B-B14F-4D97-AF65-F5344CB8AC3E}">
        <p14:creationId xmlns:p14="http://schemas.microsoft.com/office/powerpoint/2010/main" val="42674570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5CB840F-8E41-4CA5-B79B-25CC80AD2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A7C8C7-5629-4EE3-84C9-A125A094E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115" y="400855"/>
            <a:ext cx="4233332" cy="970450"/>
          </a:xfrm>
        </p:spPr>
        <p:txBody>
          <a:bodyPr anchor="b">
            <a:noAutofit/>
          </a:bodyPr>
          <a:lstStyle/>
          <a:p>
            <a:pPr algn="l"/>
            <a:r>
              <a:rPr lang="en-US" sz="3200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rgbClr val="DADADA"/>
                </a:solidFill>
              </a:rPr>
              <a:t>Subjective Experience</a:t>
            </a:r>
            <a:br>
              <a:rPr lang="en-US" sz="3200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rgbClr val="DADADA"/>
                </a:solidFill>
              </a:rPr>
            </a:br>
            <a:r>
              <a:rPr lang="en-US" sz="3200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rgbClr val="DADADA"/>
                </a:solidFill>
              </a:rPr>
              <a:t>and Behavior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6F967-F211-4F81-98F5-F51AA488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894" y="1772159"/>
            <a:ext cx="4077666" cy="4482084"/>
          </a:xfrm>
        </p:spPr>
        <p:txBody>
          <a:bodyPr anchor="t">
            <a:normAutofit/>
          </a:bodyPr>
          <a:lstStyle/>
          <a:p>
            <a:pPr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rgbClr val="DADADA"/>
                </a:solidFill>
              </a:rPr>
              <a:t>Dose Range</a:t>
            </a:r>
          </a:p>
          <a:p>
            <a:pPr lvl="1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rgbClr val="DADADA"/>
                </a:solidFill>
              </a:rPr>
              <a:t>similar to graphing HTR </a:t>
            </a:r>
          </a:p>
          <a:p>
            <a:pPr lvl="1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rgbClr val="DADADA"/>
                </a:solidFill>
              </a:rPr>
              <a:t>recorded doses / experience</a:t>
            </a:r>
          </a:p>
          <a:p>
            <a:pPr lvl="1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rgbClr val="DADADA"/>
                </a:solidFill>
              </a:rPr>
              <a:t>websites &amp; books</a:t>
            </a:r>
          </a:p>
          <a:p>
            <a:pPr lvl="2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3000" dirty="0" err="1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rgbClr val="DADADA"/>
                </a:solidFill>
              </a:rPr>
              <a:t>Erowid</a:t>
            </a:r>
            <a:endParaRPr lang="en-US" sz="3000" dirty="0">
              <a:ln>
                <a:solidFill>
                  <a:srgbClr val="404040">
                    <a:alpha val="10000"/>
                  </a:srgbClr>
                </a:solidFill>
              </a:ln>
              <a:solidFill>
                <a:srgbClr val="DADADA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600" dirty="0">
              <a:ln>
                <a:solidFill>
                  <a:srgbClr val="404040">
                    <a:alpha val="10000"/>
                  </a:srgbClr>
                </a:solidFill>
              </a:ln>
              <a:solidFill>
                <a:srgbClr val="DADADA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600" dirty="0">
              <a:ln>
                <a:solidFill>
                  <a:srgbClr val="404040">
                    <a:alpha val="10000"/>
                  </a:srgbClr>
                </a:solidFill>
              </a:ln>
              <a:solidFill>
                <a:srgbClr val="DADADA"/>
              </a:solidFill>
            </a:endParaRP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C7E0629-4AED-44E1-937E-DA58C2E52E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959" y="1221358"/>
            <a:ext cx="7660881" cy="490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666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7C8C7-5629-4EE3-84C9-A125A094E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28" y="-334682"/>
            <a:ext cx="6994572" cy="1956298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ln>
                  <a:solidFill>
                    <a:srgbClr val="404040">
                      <a:alpha val="10000"/>
                    </a:srgbClr>
                  </a:solidFill>
                </a:ln>
              </a:rPr>
              <a:t>Subjective Experience &amp; Behavior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5C82E38-5D31-430A-A5A9-B23559901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9768" y="643467"/>
            <a:ext cx="6430560" cy="1956298"/>
          </a:xfrm>
        </p:spPr>
        <p:txBody>
          <a:bodyPr anchor="ctr">
            <a:normAutofit/>
          </a:bodyPr>
          <a:lstStyle/>
          <a:p>
            <a:endParaRPr lang="en-US" dirty="0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43DC33A3-A23C-4C70-9F0D-B4EAB078F6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34" y="1460406"/>
            <a:ext cx="10044852" cy="467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0958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7C8C7-5629-4EE3-84C9-A125A094E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9832"/>
            <a:ext cx="10353762" cy="970450"/>
          </a:xfrm>
        </p:spPr>
        <p:txBody>
          <a:bodyPr/>
          <a:lstStyle/>
          <a:p>
            <a:r>
              <a:rPr lang="en-US" dirty="0"/>
              <a:t>HTR </a:t>
            </a:r>
            <a:r>
              <a:rPr lang="en-US" dirty="0">
                <a:sym typeface="Wingdings" panose="05000000000000000000" pitchFamily="2" charset="2"/>
              </a:rPr>
              <a:t>&amp; Subjective Experience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6F967-F211-4F81-98F5-F51AA488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115" y="1504345"/>
            <a:ext cx="10353762" cy="4825667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500" dirty="0"/>
              <a:t>Hallucinogenic potencies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500" dirty="0"/>
              <a:t>mouse &amp; human correlation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500" dirty="0"/>
              <a:t>HTR results to predict </a:t>
            </a:r>
          </a:p>
          <a:p>
            <a:pPr marL="450000" lvl="1" indent="0">
              <a:buNone/>
            </a:pPr>
            <a:r>
              <a:rPr lang="en-US" sz="3500" dirty="0"/>
              <a:t>		human experience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5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3500" dirty="0"/>
              <a:t>Similar relationship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500" dirty="0"/>
              <a:t>but not the same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500" dirty="0"/>
              <a:t>different mechanisms?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8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A9C1BC2B-643B-4096-9002-66FB8CAD2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396" y="980282"/>
            <a:ext cx="5125217" cy="543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03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7C8C7-5629-4EE3-84C9-A125A094E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118689"/>
            <a:ext cx="10353762" cy="970450"/>
          </a:xfrm>
        </p:spPr>
        <p:txBody>
          <a:bodyPr/>
          <a:lstStyle/>
          <a:p>
            <a:r>
              <a:rPr lang="en-US" dirty="0"/>
              <a:t>Let’s explore…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6F967-F211-4F81-98F5-F51AA488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94640" y="1089139"/>
            <a:ext cx="12578080" cy="4825667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Since serotonergic psychedelics cause visual hallucinations…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How do they affect the brain / visual system?</a:t>
            </a:r>
          </a:p>
          <a:p>
            <a:pPr marL="450000" lvl="1" indent="0">
              <a:buNone/>
            </a:pPr>
            <a:endParaRPr lang="en-US" sz="32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Does the administration of serotonergic psychedelics cause changes similar to those experienced in schizophrenia?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3200" dirty="0"/>
              <a:t>Could psychedelics be used to test schizophrenia treatments? 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sz="32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How do psychedelics’ effects relate to perceptual changes?</a:t>
            </a:r>
          </a:p>
        </p:txBody>
      </p:sp>
    </p:spTree>
    <p:extLst>
      <p:ext uri="{BB962C8B-B14F-4D97-AF65-F5344CB8AC3E}">
        <p14:creationId xmlns:p14="http://schemas.microsoft.com/office/powerpoint/2010/main" val="55443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7C8C7-5629-4EE3-84C9-A125A094E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-33711"/>
            <a:ext cx="10353762" cy="970450"/>
          </a:xfrm>
        </p:spPr>
        <p:txBody>
          <a:bodyPr/>
          <a:lstStyle/>
          <a:p>
            <a:r>
              <a:rPr lang="en-US" dirty="0"/>
              <a:t>Brain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6F967-F211-4F81-98F5-F51AA488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835" y="1148081"/>
            <a:ext cx="10353762" cy="5232732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500" dirty="0"/>
              <a:t>electrophysiology – silicon probe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500" dirty="0"/>
              <a:t>local field potential (LFP)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3500" dirty="0"/>
              <a:t>space around neurons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500" dirty="0"/>
              <a:t>firing rate (FR)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3500" dirty="0"/>
              <a:t>action potentials / spikes over time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500" dirty="0"/>
              <a:t>electrocorticogram (</a:t>
            </a:r>
            <a:r>
              <a:rPr lang="en-US" sz="3500" dirty="0" err="1"/>
              <a:t>ECoG</a:t>
            </a:r>
            <a:r>
              <a:rPr lang="en-US" sz="3500" dirty="0"/>
              <a:t>) – epidural electrodes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500" dirty="0"/>
              <a:t>oscillatory activity / brainwaves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500" dirty="0"/>
              <a:t>activity in the low frequency range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3500" dirty="0"/>
              <a:t>low-frequency cortical oscillations (LFCO)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200" dirty="0"/>
          </a:p>
          <a:p>
            <a:pPr>
              <a:buFont typeface="Arial" panose="020B0604020202020204" pitchFamily="34" charset="0"/>
              <a:buChar char="•"/>
            </a:pP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30069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7C8C7-5629-4EE3-84C9-A125A094E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5978072" cy="970450"/>
          </a:xfrm>
        </p:spPr>
        <p:txBody>
          <a:bodyPr>
            <a:normAutofit/>
          </a:bodyPr>
          <a:lstStyle/>
          <a:p>
            <a:r>
              <a:rPr lang="en-US" dirty="0">
                <a:ln>
                  <a:solidFill>
                    <a:srgbClr val="404040">
                      <a:alpha val="10000"/>
                    </a:srgbClr>
                  </a:solidFill>
                </a:ln>
              </a:rPr>
              <a:t>Brain Activity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0D5BE51-766A-4A74-A994-0D38BFCAA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640" y="1950547"/>
            <a:ext cx="7378016" cy="3866048"/>
          </a:xfrm>
        </p:spPr>
        <p:txBody>
          <a:bodyPr anchor="ctr"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widefield calcium imaging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many neurons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two-photon calcium imaging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dirty="0"/>
              <a:t>individual neurons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change in fluorescence/fluorescence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dirty="0"/>
              <a:t>activity differences pre-/post-drug</a:t>
            </a:r>
            <a:endParaRPr lang="en-US" sz="32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pic>
        <p:nvPicPr>
          <p:cNvPr id="7" name="Content Placeholder 6" descr="A picture containing text&#10;&#10;Description automatically generated">
            <a:extLst>
              <a:ext uri="{FF2B5EF4-FFF2-40B4-BE49-F238E27FC236}">
                <a16:creationId xmlns:a16="http://schemas.microsoft.com/office/drawing/2014/main" id="{226BC160-D3E5-468F-9105-ADCAD6B6BF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8" r="2273"/>
          <a:stretch/>
        </p:blipFill>
        <p:spPr>
          <a:xfrm>
            <a:off x="7733616" y="147325"/>
            <a:ext cx="4226235" cy="63398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0BE7827-5B1A-4F37-BF70-19F7C5C6BD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7501468" y="1"/>
            <a:ext cx="469053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27F372-0C6E-4EE7-A60F-928924334296}"/>
              </a:ext>
            </a:extLst>
          </p:cNvPr>
          <p:cNvSpPr txBox="1"/>
          <p:nvPr/>
        </p:nvSpPr>
        <p:spPr>
          <a:xfrm>
            <a:off x="8235446" y="6433066"/>
            <a:ext cx="387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two-photon calcium imaging</a:t>
            </a:r>
          </a:p>
        </p:txBody>
      </p:sp>
    </p:spTree>
    <p:extLst>
      <p:ext uri="{BB962C8B-B14F-4D97-AF65-F5344CB8AC3E}">
        <p14:creationId xmlns:p14="http://schemas.microsoft.com/office/powerpoint/2010/main" val="365117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15FFBB-C8EA-4BA2-A5DD-FE3779505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998132"/>
            <a:ext cx="4333632" cy="3521077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C2CABEC-1263-4BC7-AD18-0359E3F0FEFD}"/>
              </a:ext>
            </a:extLst>
          </p:cNvPr>
          <p:cNvSpPr txBox="1">
            <a:spLocks/>
          </p:cNvSpPr>
          <p:nvPr/>
        </p:nvSpPr>
        <p:spPr>
          <a:xfrm>
            <a:off x="5496623" y="1580050"/>
            <a:ext cx="6281296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collecting images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calcium activity fluoresces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 visualize neuronal activity</a:t>
            </a:r>
          </a:p>
        </p:txBody>
      </p:sp>
      <p:pic>
        <p:nvPicPr>
          <p:cNvPr id="13" name="Picture 12" descr="A rodent looking at the camera&#10;&#10;Description automatically generated">
            <a:extLst>
              <a:ext uri="{FF2B5EF4-FFF2-40B4-BE49-F238E27FC236}">
                <a16:creationId xmlns:a16="http://schemas.microsoft.com/office/drawing/2014/main" id="{9D853164-26A8-42B6-8A8D-4EF1C3C615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800"/>
          <a:stretch/>
        </p:blipFill>
        <p:spPr>
          <a:xfrm>
            <a:off x="1048484" y="2129667"/>
            <a:ext cx="4065464" cy="325800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28A912C-1FB4-4EAC-83A7-122A1558B53B}"/>
              </a:ext>
            </a:extLst>
          </p:cNvPr>
          <p:cNvSpPr txBox="1">
            <a:spLocks/>
          </p:cNvSpPr>
          <p:nvPr/>
        </p:nvSpPr>
        <p:spPr>
          <a:xfrm>
            <a:off x="6096000" y="609600"/>
            <a:ext cx="4324497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GCaMP6s mice</a:t>
            </a:r>
          </a:p>
        </p:txBody>
      </p:sp>
    </p:spTree>
    <p:extLst>
      <p:ext uri="{BB962C8B-B14F-4D97-AF65-F5344CB8AC3E}">
        <p14:creationId xmlns:p14="http://schemas.microsoft.com/office/powerpoint/2010/main" val="413553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0B855E-894E-4F64-8739-594BBD3EF4AB}"/>
              </a:ext>
            </a:extLst>
          </p:cNvPr>
          <p:cNvSpPr txBox="1">
            <a:spLocks/>
          </p:cNvSpPr>
          <p:nvPr/>
        </p:nvSpPr>
        <p:spPr>
          <a:xfrm>
            <a:off x="72745" y="1722408"/>
            <a:ext cx="11813181" cy="475281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4600" dirty="0"/>
              <a:t>CaMKII-tTA:tetO-GCaMP6s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4600" dirty="0"/>
              <a:t>calcium-calmodulin-dependent kinase II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4600" dirty="0"/>
              <a:t>present in CaMKII-expressing neurons (excitatory)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4600" dirty="0"/>
              <a:t>tetracycline </a:t>
            </a:r>
            <a:r>
              <a:rPr lang="en-US" sz="4600" dirty="0" err="1"/>
              <a:t>transactivator:tetracycline</a:t>
            </a:r>
            <a:r>
              <a:rPr lang="en-US" sz="4600" dirty="0"/>
              <a:t> operator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4600" dirty="0"/>
              <a:t>controlled by </a:t>
            </a:r>
            <a:r>
              <a:rPr lang="en-US" sz="4600" dirty="0" err="1"/>
              <a:t>tTA</a:t>
            </a:r>
            <a:r>
              <a:rPr lang="en-US" sz="4600" dirty="0"/>
              <a:t> protein binding to </a:t>
            </a:r>
            <a:r>
              <a:rPr lang="en-US" sz="4600" dirty="0" err="1"/>
              <a:t>tetO</a:t>
            </a:r>
            <a:r>
              <a:rPr lang="en-US" sz="4600" dirty="0"/>
              <a:t> on DNA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4600" dirty="0"/>
              <a:t>genetically-encoded calcium indicator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4600" dirty="0"/>
              <a:t>green fluorescent protein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4600" dirty="0"/>
              <a:t>calmodulin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4600" dirty="0"/>
              <a:t>calmodulin-binding peptide M13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11846E2-92CF-4CE3-BFBC-13B3E22FA1A6}"/>
              </a:ext>
            </a:extLst>
          </p:cNvPr>
          <p:cNvSpPr txBox="1">
            <a:spLocks/>
          </p:cNvSpPr>
          <p:nvPr/>
        </p:nvSpPr>
        <p:spPr>
          <a:xfrm>
            <a:off x="3817088" y="142030"/>
            <a:ext cx="4324497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GCaMP6s mice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1B5FEBC-986B-4302-B0E1-B7221BC2F8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040"/>
          <a:stretch/>
        </p:blipFill>
        <p:spPr>
          <a:xfrm>
            <a:off x="6514436" y="4752754"/>
            <a:ext cx="5487472" cy="129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02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7C8C7-5629-4EE3-84C9-A125A094E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9832"/>
            <a:ext cx="10353762" cy="970450"/>
          </a:xfrm>
        </p:spPr>
        <p:txBody>
          <a:bodyPr/>
          <a:lstStyle/>
          <a:p>
            <a:r>
              <a:rPr lang="en-US" dirty="0"/>
              <a:t>5-MeO-DMT &amp; 5-HT concentration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6F967-F211-4F81-98F5-F51AA488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1120" y="746039"/>
            <a:ext cx="8646160" cy="4825667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 err="1"/>
              <a:t>mPFC</a:t>
            </a:r>
            <a:r>
              <a:rPr lang="en-US" sz="3200" dirty="0"/>
              <a:t> </a:t>
            </a:r>
          </a:p>
          <a:p>
            <a:pPr marL="6628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WT – typical genotype</a:t>
            </a:r>
          </a:p>
          <a:p>
            <a:pPr marL="6628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KO2A – w/o 5-HT</a:t>
            </a:r>
            <a:r>
              <a:rPr lang="en-US" sz="3200" baseline="-25000" dirty="0"/>
              <a:t>2A</a:t>
            </a:r>
            <a:endParaRPr lang="en-US" sz="3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5-HT</a:t>
            </a:r>
            <a:r>
              <a:rPr lang="en-US" sz="3200" baseline="-25000" dirty="0"/>
              <a:t>1A</a:t>
            </a:r>
            <a:r>
              <a:rPr lang="en-US" sz="3200" dirty="0"/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inhibitory – reduces [5-HT]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5-HT</a:t>
            </a:r>
            <a:r>
              <a:rPr lang="en-US" sz="3200" baseline="-25000" dirty="0"/>
              <a:t>2A</a:t>
            </a:r>
            <a:endParaRPr lang="en-US" sz="32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excitatory – increases [5-HT]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higher doses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5-HT</a:t>
            </a:r>
            <a:r>
              <a:rPr lang="en-US" sz="3200" baseline="-25000" dirty="0"/>
              <a:t>2A</a:t>
            </a:r>
            <a:r>
              <a:rPr lang="en-US" sz="3200" dirty="0"/>
              <a:t> binding allows ↑[5-HT] 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2D7D231-4991-417E-9FAC-C4CD34262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970" y="980282"/>
            <a:ext cx="6615030" cy="371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7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7C8C7-5629-4EE3-84C9-A125A094E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9832"/>
            <a:ext cx="10353762" cy="970450"/>
          </a:xfrm>
        </p:spPr>
        <p:txBody>
          <a:bodyPr/>
          <a:lstStyle/>
          <a:p>
            <a:r>
              <a:rPr lang="en-US" dirty="0" err="1"/>
              <a:t>mPFC</a:t>
            </a:r>
            <a:r>
              <a:rPr lang="en-US" dirty="0"/>
              <a:t>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6F967-F211-4F81-98F5-F51AA488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880265"/>
            <a:ext cx="5709921" cy="482566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5-MeO-DMT administration lowers </a:t>
            </a:r>
            <a:r>
              <a:rPr lang="en-US" sz="3200" dirty="0" err="1"/>
              <a:t>mPFC</a:t>
            </a:r>
            <a:r>
              <a:rPr lang="en-US" sz="3200" dirty="0"/>
              <a:t> LF activity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persists in WT after 24 min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less decrease w/o 5-HT</a:t>
            </a:r>
            <a:r>
              <a:rPr lang="en-US" sz="3200" baseline="-25000" dirty="0"/>
              <a:t>2A</a:t>
            </a:r>
            <a:endParaRPr lang="en-US" sz="3200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en-US" sz="3200" dirty="0"/>
              <a:t>and less persisting change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BC8541F-F140-48B7-84DD-75B3E2738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268" y="980282"/>
            <a:ext cx="5865362" cy="546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2441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7C8C7-5629-4EE3-84C9-A125A094E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9832"/>
            <a:ext cx="10353762" cy="970450"/>
          </a:xfrm>
        </p:spPr>
        <p:txBody>
          <a:bodyPr/>
          <a:lstStyle/>
          <a:p>
            <a:r>
              <a:rPr lang="en-US" dirty="0"/>
              <a:t>5-MeO-DMT action prevented by 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6F967-F211-4F81-98F5-F51AA488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1565305"/>
            <a:ext cx="4947919" cy="482566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WAY-100635 (WAY)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dirty="0"/>
              <a:t>5-HT</a:t>
            </a:r>
            <a:r>
              <a:rPr lang="en-US" sz="3000" baseline="-25000" dirty="0"/>
              <a:t>1A</a:t>
            </a:r>
            <a:r>
              <a:rPr lang="en-US" sz="3000" dirty="0"/>
              <a:t> antagonist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KO2A mice, </a:t>
            </a:r>
            <a:r>
              <a:rPr lang="en-US" sz="3200" dirty="0" err="1"/>
              <a:t>mPFC</a:t>
            </a:r>
            <a:endParaRPr lang="en-US" sz="32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dirty="0"/>
              <a:t>blocking 5-HT</a:t>
            </a:r>
            <a:r>
              <a:rPr lang="en-US" sz="3000" baseline="-25000" dirty="0"/>
              <a:t>1A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dirty="0"/>
              <a:t>disrupts balance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3200" dirty="0"/>
              <a:t>LF activity increases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8A9500C4-49D2-4E36-BA38-942AE83324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92"/>
          <a:stretch/>
        </p:blipFill>
        <p:spPr>
          <a:xfrm>
            <a:off x="5770880" y="1169495"/>
            <a:ext cx="5344277" cy="522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3167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7C8C7-5629-4EE3-84C9-A125A094E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9832"/>
            <a:ext cx="10353762" cy="970450"/>
          </a:xfrm>
        </p:spPr>
        <p:txBody>
          <a:bodyPr/>
          <a:lstStyle/>
          <a:p>
            <a:r>
              <a:rPr lang="en-US" dirty="0"/>
              <a:t>antipsychotics reverse 5-MeO-DMT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6F967-F211-4F81-98F5-F51AA488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480" y="1138086"/>
            <a:ext cx="5455920" cy="5140794"/>
          </a:xfrm>
        </p:spPr>
        <p:txBody>
          <a:bodyPr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“TREATMENT” =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saline,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haloperidol (HAL), or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risperidone (RIS)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KO2A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mPFC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reduction by 5-MeO-DMT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undone by HAL &amp; RIS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psychedelics ~ schizophrenia?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000" dirty="0"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232B69F-4782-4BCC-A741-3C0F9B586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429" y="980282"/>
            <a:ext cx="6144733" cy="543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44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0747-064F-4FBE-84E7-DDB23E0EED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Visual Cortex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512074-6515-42C7-A304-3F81C411FD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V1</a:t>
            </a:r>
          </a:p>
        </p:txBody>
      </p:sp>
    </p:spTree>
    <p:extLst>
      <p:ext uri="{BB962C8B-B14F-4D97-AF65-F5344CB8AC3E}">
        <p14:creationId xmlns:p14="http://schemas.microsoft.com/office/powerpoint/2010/main" val="34531525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7C8C7-5629-4EE3-84C9-A125A094E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9832"/>
            <a:ext cx="10353762" cy="970450"/>
          </a:xfrm>
        </p:spPr>
        <p:txBody>
          <a:bodyPr/>
          <a:lstStyle/>
          <a:p>
            <a:r>
              <a:rPr lang="en-US" dirty="0"/>
              <a:t>DOI reduces V1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6F967-F211-4F81-98F5-F51AA488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9920" y="6146800"/>
            <a:ext cx="8178799" cy="482566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000" dirty="0"/>
              <a:t>across all layers – across wide frequency range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14A1873B-61B1-48CE-A8B4-B1B4BB3447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615"/>
          <a:stretch/>
        </p:blipFill>
        <p:spPr>
          <a:xfrm>
            <a:off x="2861671" y="978857"/>
            <a:ext cx="1400323" cy="5027128"/>
          </a:xfrm>
          <a:prstGeom prst="rect">
            <a:avLst/>
          </a:prstGeom>
        </p:spPr>
      </p:pic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A4049A25-2B77-466B-AD40-DA276F7E74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95"/>
          <a:stretch/>
        </p:blipFill>
        <p:spPr>
          <a:xfrm>
            <a:off x="4211194" y="980282"/>
            <a:ext cx="4703962" cy="502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046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7C8C7-5629-4EE3-84C9-A125A094E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9832"/>
            <a:ext cx="10353762" cy="970450"/>
          </a:xfrm>
        </p:spPr>
        <p:txBody>
          <a:bodyPr/>
          <a:lstStyle/>
          <a:p>
            <a:r>
              <a:rPr lang="en-US" dirty="0"/>
              <a:t>Schizophrenia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6F967-F211-4F81-98F5-F51AA488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565305"/>
            <a:ext cx="10353762" cy="482566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i="1" dirty="0"/>
              <a:t>dementia praecox </a:t>
            </a:r>
            <a:r>
              <a:rPr lang="en-US" sz="3200" dirty="0"/>
              <a:t>- “very early losing of one’s mind”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onset – adulthood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400" dirty="0"/>
              <a:t>1% lifetime prevalence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400" dirty="0"/>
              <a:t>psychotic disorder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psychosis – loss of contact with reality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brief psychotic, schizophreniform, schizoaffective, delusional, shared psychotic</a:t>
            </a:r>
          </a:p>
          <a:p>
            <a:pPr lvl="1"/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223602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7C8C7-5629-4EE3-84C9-A125A094E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9832"/>
            <a:ext cx="10353762" cy="970450"/>
          </a:xfrm>
        </p:spPr>
        <p:txBody>
          <a:bodyPr/>
          <a:lstStyle/>
          <a:p>
            <a:r>
              <a:rPr lang="en-US" dirty="0"/>
              <a:t>DOI affects periodic regularity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6F967-F211-4F81-98F5-F51AA488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35" y="1307871"/>
            <a:ext cx="10353762" cy="482566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V1 neurons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overall – toward suppression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rate-specific changes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initially high FR decreased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initially low FR increased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no change in inhibitory 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F74C7D71-90C6-47C9-86B6-078666ACB3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9"/>
          <a:stretch/>
        </p:blipFill>
        <p:spPr>
          <a:xfrm>
            <a:off x="5902473" y="1016166"/>
            <a:ext cx="5476844" cy="544957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23B2D2-855A-4E9D-A91B-867517BAE0AA}"/>
              </a:ext>
            </a:extLst>
          </p:cNvPr>
          <p:cNvCxnSpPr>
            <a:cxnSpLocks/>
          </p:cNvCxnSpPr>
          <p:nvPr/>
        </p:nvCxnSpPr>
        <p:spPr>
          <a:xfrm flipV="1">
            <a:off x="9083762" y="1341120"/>
            <a:ext cx="0" cy="450071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48F316A-9285-45E0-AD21-0A90736B5940}"/>
              </a:ext>
            </a:extLst>
          </p:cNvPr>
          <p:cNvSpPr txBox="1"/>
          <p:nvPr/>
        </p:nvSpPr>
        <p:spPr>
          <a:xfrm>
            <a:off x="9530080" y="1198880"/>
            <a:ext cx="1849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initially high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397224-6B5C-47B9-8BB3-B2F98C490C02}"/>
              </a:ext>
            </a:extLst>
          </p:cNvPr>
          <p:cNvSpPr txBox="1"/>
          <p:nvPr/>
        </p:nvSpPr>
        <p:spPr>
          <a:xfrm>
            <a:off x="7325967" y="1230243"/>
            <a:ext cx="1849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initially low</a:t>
            </a:r>
          </a:p>
        </p:txBody>
      </p:sp>
    </p:spTree>
    <p:extLst>
      <p:ext uri="{BB962C8B-B14F-4D97-AF65-F5344CB8AC3E}">
        <p14:creationId xmlns:p14="http://schemas.microsoft.com/office/powerpoint/2010/main" val="182326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7C8C7-5629-4EE3-84C9-A125A094E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662" y="778942"/>
            <a:ext cx="2743096" cy="4505440"/>
          </a:xfrm>
        </p:spPr>
        <p:txBody>
          <a:bodyPr/>
          <a:lstStyle/>
          <a:p>
            <a:r>
              <a:rPr lang="en-US" dirty="0"/>
              <a:t>Widefield Calcium Imaging</a:t>
            </a:r>
          </a:p>
        </p:txBody>
      </p:sp>
      <p:pic>
        <p:nvPicPr>
          <p:cNvPr id="4" name="mmc2">
            <a:hlinkClick r:id="" action="ppaction://media"/>
            <a:extLst>
              <a:ext uri="{FF2B5EF4-FFF2-40B4-BE49-F238E27FC236}">
                <a16:creationId xmlns:a16="http://schemas.microsoft.com/office/drawing/2014/main" id="{196D007F-7CF8-46FC-ADA6-6595FB67896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0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374753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>
            <a:extLst>
              <a:ext uri="{FF2B5EF4-FFF2-40B4-BE49-F238E27FC236}">
                <a16:creationId xmlns:a16="http://schemas.microsoft.com/office/drawing/2014/main" id="{95CB840F-8E41-4CA5-B79B-25CC80AD2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A7C8C7-5629-4EE3-84C9-A125A094E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833120"/>
            <a:ext cx="3475325" cy="995680"/>
          </a:xfrm>
        </p:spPr>
        <p:txBody>
          <a:bodyPr anchor="b">
            <a:noAutofit/>
          </a:bodyPr>
          <a:lstStyle/>
          <a:p>
            <a:pPr algn="l"/>
            <a:r>
              <a:rPr lang="en-US" sz="3200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rgbClr val="DADADA"/>
                </a:solidFill>
              </a:rPr>
              <a:t>Widefield:</a:t>
            </a:r>
            <a:br>
              <a:rPr lang="en-US" sz="3200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rgbClr val="DADADA"/>
                </a:solidFill>
              </a:rPr>
            </a:br>
            <a:r>
              <a:rPr lang="en-US" sz="3200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rgbClr val="DADADA"/>
                </a:solidFill>
              </a:rPr>
              <a:t>Retinotopic Maps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6F967-F211-4F81-98F5-F51AA488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3475325" cy="4482084"/>
          </a:xfrm>
        </p:spPr>
        <p:txBody>
          <a:bodyPr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en-US" sz="3200" dirty="0">
              <a:ln>
                <a:solidFill>
                  <a:srgbClr val="404040">
                    <a:alpha val="10000"/>
                  </a:srgbClr>
                </a:solidFill>
              </a:ln>
              <a:solidFill>
                <a:srgbClr val="DADADA"/>
              </a:solidFill>
            </a:endParaRPr>
          </a:p>
          <a:p>
            <a:pPr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rgbClr val="DADADA"/>
                </a:solidFill>
              </a:rPr>
              <a:t>Same population of cells fire </a:t>
            </a:r>
          </a:p>
          <a:p>
            <a:pPr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ln>
                  <a:solidFill>
                    <a:srgbClr val="404040">
                      <a:alpha val="10000"/>
                    </a:srgbClr>
                  </a:solidFill>
                </a:ln>
                <a:solidFill>
                  <a:srgbClr val="DADADA"/>
                </a:solidFill>
              </a:rPr>
              <a:t>in response to the same stimuli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01CB45-78B3-4765-BFB3-F947905032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120" y="264992"/>
            <a:ext cx="6889085" cy="632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34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7C8C7-5629-4EE3-84C9-A125A094E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-149656"/>
            <a:ext cx="10353762" cy="970450"/>
          </a:xfrm>
        </p:spPr>
        <p:txBody>
          <a:bodyPr/>
          <a:lstStyle/>
          <a:p>
            <a:r>
              <a:rPr lang="en-US" dirty="0"/>
              <a:t>DOI causes decreased V1 activity</a:t>
            </a:r>
          </a:p>
        </p:txBody>
      </p:sp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342CFC64-60AD-49CF-AE61-5E8F9195F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52" y="726938"/>
            <a:ext cx="5952314" cy="5756223"/>
          </a:xfrm>
          <a:prstGeom prst="rect">
            <a:avLst/>
          </a:prstGeom>
        </p:spPr>
      </p:pic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65D4DC80-3DAD-4AFC-8B65-F82771916C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25"/>
          <a:stretch/>
        </p:blipFill>
        <p:spPr>
          <a:xfrm>
            <a:off x="6604441" y="2551814"/>
            <a:ext cx="5374908" cy="22532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B844CA-E58D-42F5-A3FB-512C00AC914F}"/>
              </a:ext>
            </a:extLst>
          </p:cNvPr>
          <p:cNvSpPr txBox="1"/>
          <p:nvPr/>
        </p:nvSpPr>
        <p:spPr>
          <a:xfrm>
            <a:off x="6866109" y="4896454"/>
            <a:ext cx="5468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gray line – stimulus present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E9485EE-D466-4BD7-9904-BF4CDFD67D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99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7C8C7-5629-4EE3-84C9-A125A094E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5978072" cy="1329596"/>
          </a:xfrm>
        </p:spPr>
        <p:txBody>
          <a:bodyPr>
            <a:normAutofit/>
          </a:bodyPr>
          <a:lstStyle/>
          <a:p>
            <a:r>
              <a:rPr lang="en-US" dirty="0"/>
              <a:t>DOI affects V1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6F967-F211-4F81-98F5-F51AA488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984" y="1939196"/>
            <a:ext cx="5978072" cy="3567225"/>
          </a:xfrm>
        </p:spPr>
        <p:txBody>
          <a:bodyPr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L2/3 of V1 most affected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Significant change in  excitatory cells’ activity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AEE9CAC-347C-43C2-AE87-6BC5566E6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7232905" y="1"/>
            <a:ext cx="4959095" cy="6858000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F8806D61-3106-4052-8CA0-C3E39FF611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04"/>
          <a:stretch/>
        </p:blipFill>
        <p:spPr>
          <a:xfrm>
            <a:off x="7708604" y="226024"/>
            <a:ext cx="4045145" cy="640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957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7C8C7-5629-4EE3-84C9-A125A094E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661" y="778942"/>
            <a:ext cx="2870687" cy="4505440"/>
          </a:xfrm>
        </p:spPr>
        <p:txBody>
          <a:bodyPr/>
          <a:lstStyle/>
          <a:p>
            <a:r>
              <a:rPr lang="en-US" dirty="0"/>
              <a:t>Two-photon Calcium Imaging</a:t>
            </a:r>
          </a:p>
        </p:txBody>
      </p:sp>
      <p:pic>
        <p:nvPicPr>
          <p:cNvPr id="6" name="mmc3">
            <a:hlinkClick r:id="" action="ppaction://media"/>
            <a:extLst>
              <a:ext uri="{FF2B5EF4-FFF2-40B4-BE49-F238E27FC236}">
                <a16:creationId xmlns:a16="http://schemas.microsoft.com/office/drawing/2014/main" id="{D610A7CE-152F-4866-BC39-A9554EC73CC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1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96141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7C8C7-5629-4EE3-84C9-A125A094E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94893"/>
            <a:ext cx="10353762" cy="970450"/>
          </a:xfrm>
        </p:spPr>
        <p:txBody>
          <a:bodyPr/>
          <a:lstStyle/>
          <a:p>
            <a:r>
              <a:rPr lang="en-US" dirty="0"/>
              <a:t>surround suppression as image gets bigger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6F967-F211-4F81-98F5-F51AA488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565305"/>
            <a:ext cx="10353762" cy="482566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j</a:t>
            </a:r>
            <a:endParaRPr lang="en-US" sz="3000" dirty="0"/>
          </a:p>
        </p:txBody>
      </p:sp>
      <p:pic>
        <p:nvPicPr>
          <p:cNvPr id="9" name="Picture 8" descr="A picture containing room&#10;&#10;Description automatically generated">
            <a:extLst>
              <a:ext uri="{FF2B5EF4-FFF2-40B4-BE49-F238E27FC236}">
                <a16:creationId xmlns:a16="http://schemas.microsoft.com/office/drawing/2014/main" id="{AE6C9E85-597A-459F-A4F9-0AE680C88B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88"/>
          <a:stretch/>
        </p:blipFill>
        <p:spPr>
          <a:xfrm>
            <a:off x="0" y="1341091"/>
            <a:ext cx="12192000" cy="2997229"/>
          </a:xfrm>
          <a:prstGeom prst="rect">
            <a:avLst/>
          </a:prstGeom>
        </p:spPr>
      </p:pic>
      <p:pic>
        <p:nvPicPr>
          <p:cNvPr id="5" name="Picture 4" descr="A picture containing room&#10;&#10;Description automatically generated">
            <a:extLst>
              <a:ext uri="{FF2B5EF4-FFF2-40B4-BE49-F238E27FC236}">
                <a16:creationId xmlns:a16="http://schemas.microsoft.com/office/drawing/2014/main" id="{FD720A0C-8747-424C-AD83-90C81E5DD5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73"/>
          <a:stretch/>
        </p:blipFill>
        <p:spPr>
          <a:xfrm>
            <a:off x="0" y="4226559"/>
            <a:ext cx="12192000" cy="169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40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7C8C7-5629-4EE3-84C9-A125A094E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9832"/>
            <a:ext cx="10353762" cy="970450"/>
          </a:xfrm>
        </p:spPr>
        <p:txBody>
          <a:bodyPr/>
          <a:lstStyle/>
          <a:p>
            <a:r>
              <a:rPr lang="en-US" dirty="0"/>
              <a:t>DOI reduces V1 activity </a:t>
            </a:r>
          </a:p>
        </p:txBody>
      </p:sp>
      <p:pic>
        <p:nvPicPr>
          <p:cNvPr id="8" name="Content Placeholder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8AEAC3C-A9CE-47A4-A87F-C18DA64D8D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219" y="5791202"/>
            <a:ext cx="3971925" cy="792475"/>
          </a:xfrm>
        </p:spPr>
      </p:pic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B3E98C3B-57ED-41DC-95D2-8C42F1E709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796" y="886380"/>
            <a:ext cx="5159485" cy="47460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5A8F0A-2336-4A20-803D-C02AAAF921C4}"/>
              </a:ext>
            </a:extLst>
          </p:cNvPr>
          <p:cNvSpPr txBox="1"/>
          <p:nvPr/>
        </p:nvSpPr>
        <p:spPr>
          <a:xfrm>
            <a:off x="913795" y="1982156"/>
            <a:ext cx="29649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two-photon calcium imaging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excitatory neurons</a:t>
            </a:r>
          </a:p>
        </p:txBody>
      </p:sp>
    </p:spTree>
    <p:extLst>
      <p:ext uri="{BB962C8B-B14F-4D97-AF65-F5344CB8AC3E}">
        <p14:creationId xmlns:p14="http://schemas.microsoft.com/office/powerpoint/2010/main" val="1847129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7C8C7-5629-4EE3-84C9-A125A094E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9832"/>
            <a:ext cx="10353762" cy="970450"/>
          </a:xfrm>
        </p:spPr>
        <p:txBody>
          <a:bodyPr/>
          <a:lstStyle/>
          <a:p>
            <a:r>
              <a:rPr lang="en-US" dirty="0"/>
              <a:t>Bidirectional distribution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6F967-F211-4F81-98F5-F51AA488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040" y="2428573"/>
            <a:ext cx="6024879" cy="4825667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in L2/3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negative value – reduced FR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positive value – increased FR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3200" dirty="0"/>
          </a:p>
          <a:p>
            <a:pPr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132AAA-0BDC-4F83-A43E-A062DBA3AD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266" y="980282"/>
            <a:ext cx="3131862" cy="5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5455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7C8C7-5629-4EE3-84C9-A125A094E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395" y="-284480"/>
            <a:ext cx="4221599" cy="23649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/>
              <a:t>DOI decreases initial visual response</a:t>
            </a:r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76AAFF90-89E1-46D5-B8B5-3BFDBB92D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-10649" y="1"/>
            <a:ext cx="4690532" cy="6858000"/>
          </a:xfrm>
          <a:prstGeom prst="rect">
            <a:avLst/>
          </a:prstGeom>
        </p:spPr>
      </p:pic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058C138-4186-473A-B057-87A9A06B40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77" y="529894"/>
            <a:ext cx="4450128" cy="579821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145CD09-A414-4467-9D97-AC8BE916D0B6}"/>
              </a:ext>
            </a:extLst>
          </p:cNvPr>
          <p:cNvSpPr txBox="1">
            <a:spLocks/>
          </p:cNvSpPr>
          <p:nvPr/>
        </p:nvSpPr>
        <p:spPr>
          <a:xfrm>
            <a:off x="4823509" y="2578001"/>
            <a:ext cx="7043370" cy="356722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DOI alters initial temporal stage of visual stimulus response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dirty="0"/>
              <a:t>transient – first 500ms after stimulus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reduced FR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dirty="0"/>
              <a:t>more suppression than enhancement</a:t>
            </a:r>
          </a:p>
        </p:txBody>
      </p:sp>
    </p:spTree>
    <p:extLst>
      <p:ext uri="{BB962C8B-B14F-4D97-AF65-F5344CB8AC3E}">
        <p14:creationId xmlns:p14="http://schemas.microsoft.com/office/powerpoint/2010/main" val="1456313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7C8C7-5629-4EE3-84C9-A125A094E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9832"/>
            <a:ext cx="10353762" cy="970450"/>
          </a:xfrm>
        </p:spPr>
        <p:txBody>
          <a:bodyPr/>
          <a:lstStyle/>
          <a:p>
            <a:r>
              <a:rPr lang="en-US" dirty="0"/>
              <a:t>Schizophrenia Symptoms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6F967-F211-4F81-98F5-F51AA488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565305"/>
            <a:ext cx="10353762" cy="482566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Loss of brain function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learning and memory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attention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comprehension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abstract reasoning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solve problems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make decisions</a:t>
            </a:r>
          </a:p>
        </p:txBody>
      </p:sp>
    </p:spTree>
    <p:extLst>
      <p:ext uri="{BB962C8B-B14F-4D97-AF65-F5344CB8AC3E}">
        <p14:creationId xmlns:p14="http://schemas.microsoft.com/office/powerpoint/2010/main" val="3435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7C8C7-5629-4EE3-84C9-A125A094E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05525"/>
            <a:ext cx="10353762" cy="970450"/>
          </a:xfrm>
        </p:spPr>
        <p:txBody>
          <a:bodyPr/>
          <a:lstStyle/>
          <a:p>
            <a:r>
              <a:rPr lang="en-US" dirty="0"/>
              <a:t>Au1 &amp; V1 activity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65EAAB68-DE22-41E8-AA00-E4D851E9E2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00" y="1400825"/>
            <a:ext cx="5447489" cy="4826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FF5416-D1C6-4791-9B44-7CCF3958D89E}"/>
              </a:ext>
            </a:extLst>
          </p:cNvPr>
          <p:cNvSpPr txBox="1"/>
          <p:nvPr/>
        </p:nvSpPr>
        <p:spPr>
          <a:xfrm>
            <a:off x="6280609" y="1551667"/>
            <a:ext cx="57708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5-MeO-DMT administration lowers brain activity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Au1 – no effect w/o 5-HT</a:t>
            </a:r>
            <a:r>
              <a:rPr lang="en-US" sz="3200" baseline="-25000" dirty="0">
                <a:solidFill>
                  <a:schemeClr val="tx2"/>
                </a:solidFill>
              </a:rPr>
              <a:t>2A</a:t>
            </a:r>
            <a:endParaRPr lang="en-US" sz="3200" dirty="0">
              <a:solidFill>
                <a:schemeClr val="tx2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5-HT</a:t>
            </a:r>
            <a:r>
              <a:rPr lang="en-US" sz="3200" baseline="-25000" dirty="0">
                <a:solidFill>
                  <a:schemeClr val="tx2"/>
                </a:solidFill>
              </a:rPr>
              <a:t>2A</a:t>
            </a:r>
            <a:r>
              <a:rPr lang="en-US" sz="3200" dirty="0">
                <a:solidFill>
                  <a:schemeClr val="tx2"/>
                </a:solidFill>
              </a:rPr>
              <a:t> required?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V1 – effect w/o 5-HT</a:t>
            </a:r>
            <a:r>
              <a:rPr lang="en-US" sz="3200" baseline="-25000" dirty="0">
                <a:solidFill>
                  <a:schemeClr val="tx2"/>
                </a:solidFill>
              </a:rPr>
              <a:t>2A</a:t>
            </a:r>
            <a:endParaRPr lang="en-US" sz="3200" dirty="0">
              <a:solidFill>
                <a:schemeClr val="tx2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5-HT</a:t>
            </a:r>
            <a:r>
              <a:rPr lang="en-US" sz="3200" baseline="-25000" dirty="0">
                <a:solidFill>
                  <a:schemeClr val="tx2"/>
                </a:solidFill>
              </a:rPr>
              <a:t>1A</a:t>
            </a:r>
            <a:r>
              <a:rPr lang="en-US" sz="3200" dirty="0">
                <a:solidFill>
                  <a:schemeClr val="tx2"/>
                </a:solidFill>
              </a:rPr>
              <a:t> is involved?</a:t>
            </a:r>
          </a:p>
        </p:txBody>
      </p:sp>
    </p:spTree>
    <p:extLst>
      <p:ext uri="{BB962C8B-B14F-4D97-AF65-F5344CB8AC3E}">
        <p14:creationId xmlns:p14="http://schemas.microsoft.com/office/powerpoint/2010/main" val="21759363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7C8C7-5629-4EE3-84C9-A125A094E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9832"/>
            <a:ext cx="10353762" cy="970450"/>
          </a:xfrm>
        </p:spPr>
        <p:txBody>
          <a:bodyPr/>
          <a:lstStyle/>
          <a:p>
            <a:r>
              <a:rPr lang="en-US" dirty="0"/>
              <a:t>Summarized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6F967-F211-4F81-98F5-F51AA488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565305"/>
            <a:ext cx="10353762" cy="482566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Serotonergic Psychedelics . . 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decrease activity in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3200" dirty="0" err="1"/>
              <a:t>mPFC</a:t>
            </a:r>
            <a:r>
              <a:rPr lang="en-US" sz="3200" dirty="0"/>
              <a:t> (LFCO)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3200" dirty="0"/>
              <a:t>V1, especially L2/3 (LFCO, LFP, FR, </a:t>
            </a:r>
            <a:r>
              <a:rPr lang="el-GR" sz="3200" dirty="0"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US" sz="3200" dirty="0"/>
              <a:t>F)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3200" dirty="0"/>
              <a:t>Au1 (LFCO)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400" dirty="0"/>
              <a:t>via 5-HT</a:t>
            </a:r>
            <a:r>
              <a:rPr lang="en-US" sz="3400" baseline="-25000" dirty="0"/>
              <a:t>1A</a:t>
            </a:r>
            <a:r>
              <a:rPr lang="en-US" sz="3400" dirty="0"/>
              <a:t> (5-MeO-DMT)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400" dirty="0"/>
              <a:t>via 5-HT</a:t>
            </a:r>
            <a:r>
              <a:rPr lang="en-US" sz="3400" baseline="-25000" dirty="0"/>
              <a:t>2A</a:t>
            </a:r>
            <a:r>
              <a:rPr lang="en-US" sz="3400" dirty="0"/>
              <a:t> (5-MeO-DMT &amp; DOI)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5753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7C8C7-5629-4EE3-84C9-A125A094E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9832"/>
            <a:ext cx="10353762" cy="970450"/>
          </a:xfrm>
        </p:spPr>
        <p:txBody>
          <a:bodyPr/>
          <a:lstStyle/>
          <a:p>
            <a:r>
              <a:rPr lang="en-US" dirty="0"/>
              <a:t>Summarized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6F967-F211-4F81-98F5-F51AA488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687225"/>
            <a:ext cx="10648285" cy="482566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HTR in mice correlates – subjective experience in humans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HTR to predict human effects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antipsychotics reverse serotonergic psychedelic effects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possible test for future schizophrenia treatments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1971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7C8C7-5629-4EE3-84C9-A125A094E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9832"/>
            <a:ext cx="10353762" cy="970450"/>
          </a:xfrm>
        </p:spPr>
        <p:txBody>
          <a:bodyPr/>
          <a:lstStyle/>
          <a:p>
            <a:r>
              <a:rPr lang="en-US" dirty="0"/>
              <a:t>Main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6F967-F211-4F81-98F5-F51AA488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493" y="1270665"/>
            <a:ext cx="10780365" cy="4825667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Areas that are most effected by serotonergic psychedelics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important for hallucination formation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Decreased visual (and auditory) activity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leads to perception based more on higher-order activity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3200" dirty="0"/>
              <a:t>less from externally-driven systems (like V1)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Minimizing hallucinatory effects caused by psychedelics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minimize hallucinatory effects from schizophrenia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3200" dirty="0"/>
              <a:t>using (atypical) antipsychotics</a:t>
            </a:r>
          </a:p>
        </p:txBody>
      </p:sp>
    </p:spTree>
    <p:extLst>
      <p:ext uri="{BB962C8B-B14F-4D97-AF65-F5344CB8AC3E}">
        <p14:creationId xmlns:p14="http://schemas.microsoft.com/office/powerpoint/2010/main" val="321125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7C8C7-5629-4EE3-84C9-A125A094E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9832"/>
            <a:ext cx="10353762" cy="970450"/>
          </a:xfrm>
        </p:spPr>
        <p:txBody>
          <a:bodyPr/>
          <a:lstStyle/>
          <a:p>
            <a:r>
              <a:rPr lang="en-US" dirty="0"/>
              <a:t>Schizophrenia Symptoms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6F967-F211-4F81-98F5-F51AA488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565305"/>
            <a:ext cx="10353762" cy="482566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Negative symptoms – </a:t>
            </a:r>
            <a:r>
              <a:rPr lang="en-US" sz="3200" i="1" dirty="0"/>
              <a:t>absence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dirty="0"/>
              <a:t>Emotional Expression – face &amp; voice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dirty="0"/>
              <a:t>Anhedonia – pleasure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dirty="0"/>
              <a:t>Avolition/apathy – interest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dirty="0"/>
              <a:t>Alogia – speech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dirty="0"/>
              <a:t>Psychomotor Slowing – thoughtful movements</a:t>
            </a:r>
          </a:p>
        </p:txBody>
      </p:sp>
    </p:spTree>
    <p:extLst>
      <p:ext uri="{BB962C8B-B14F-4D97-AF65-F5344CB8AC3E}">
        <p14:creationId xmlns:p14="http://schemas.microsoft.com/office/powerpoint/2010/main" val="163112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7C8C7-5629-4EE3-84C9-A125A094E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9832"/>
            <a:ext cx="10353762" cy="970450"/>
          </a:xfrm>
        </p:spPr>
        <p:txBody>
          <a:bodyPr/>
          <a:lstStyle/>
          <a:p>
            <a:r>
              <a:rPr lang="en-US" dirty="0"/>
              <a:t>Schizophrenia Symptoms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6F967-F211-4F81-98F5-F51AA488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925281"/>
            <a:ext cx="10353762" cy="5627914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Positive symptoms – </a:t>
            </a:r>
            <a:r>
              <a:rPr lang="en-US" sz="3200" i="1" dirty="0"/>
              <a:t>presence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Disorganized thinking – abnormal speech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3200" dirty="0"/>
              <a:t>derailment – off-topic; double-meanings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3200" dirty="0"/>
              <a:t>thought blocking – long pauses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3200" dirty="0"/>
              <a:t>clanging – similar-sounding words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Abnormal motor behavior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3200" dirty="0"/>
              <a:t>catatonia – awake but unresponsive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3200" dirty="0"/>
              <a:t>waxy flexibility – moldable </a:t>
            </a:r>
          </a:p>
        </p:txBody>
      </p:sp>
    </p:spTree>
    <p:extLst>
      <p:ext uri="{BB962C8B-B14F-4D97-AF65-F5344CB8AC3E}">
        <p14:creationId xmlns:p14="http://schemas.microsoft.com/office/powerpoint/2010/main" val="336270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7C8C7-5629-4EE3-84C9-A125A094E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9832"/>
            <a:ext cx="10353762" cy="970450"/>
          </a:xfrm>
        </p:spPr>
        <p:txBody>
          <a:bodyPr/>
          <a:lstStyle/>
          <a:p>
            <a:r>
              <a:rPr lang="en-US" dirty="0"/>
              <a:t>Schizophrenia Symptoms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6F967-F211-4F81-98F5-F51AA488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565305"/>
            <a:ext cx="10353762" cy="482566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Positive symptoms – </a:t>
            </a:r>
            <a:r>
              <a:rPr lang="en-US" sz="3200" i="1" dirty="0"/>
              <a:t>presence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Delusions – false thoughts/beliefs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3200" dirty="0"/>
              <a:t>influence – outside control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3200" dirty="0"/>
              <a:t>self-significance – importance of objects &amp; actions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3200" dirty="0"/>
              <a:t>persecution/paranoia – outside harm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3200" dirty="0"/>
              <a:t>somatic – rotting body</a:t>
            </a:r>
          </a:p>
        </p:txBody>
      </p:sp>
    </p:spTree>
    <p:extLst>
      <p:ext uri="{BB962C8B-B14F-4D97-AF65-F5344CB8AC3E}">
        <p14:creationId xmlns:p14="http://schemas.microsoft.com/office/powerpoint/2010/main" val="376472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7C8C7-5629-4EE3-84C9-A125A094E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9832"/>
            <a:ext cx="10353762" cy="970450"/>
          </a:xfrm>
        </p:spPr>
        <p:txBody>
          <a:bodyPr/>
          <a:lstStyle/>
          <a:p>
            <a:r>
              <a:rPr lang="en-US" dirty="0"/>
              <a:t>Schizophrenia Symptoms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6F967-F211-4F81-98F5-F51AA488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565305"/>
            <a:ext cx="10353762" cy="482566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Positive – </a:t>
            </a:r>
            <a:r>
              <a:rPr lang="en-US" sz="3200" i="1" dirty="0"/>
              <a:t>presence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Hallucinations – false perceptions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3200" dirty="0"/>
              <a:t>auditory – sounds/voices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3200" dirty="0"/>
              <a:t>tactile/somatic – physical sensations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3200" dirty="0"/>
              <a:t>visual – visions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3200" dirty="0"/>
              <a:t>olfactory – smells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3200" dirty="0"/>
              <a:t>gustatory – tastes </a:t>
            </a:r>
          </a:p>
        </p:txBody>
      </p:sp>
    </p:spTree>
    <p:extLst>
      <p:ext uri="{BB962C8B-B14F-4D97-AF65-F5344CB8AC3E}">
        <p14:creationId xmlns:p14="http://schemas.microsoft.com/office/powerpoint/2010/main" val="32722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</TotalTime>
  <Words>1816</Words>
  <Application>Microsoft Office PowerPoint</Application>
  <PresentationFormat>Widescreen</PresentationFormat>
  <Paragraphs>450</Paragraphs>
  <Slides>53</Slides>
  <Notes>52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Arial</vt:lpstr>
      <vt:lpstr>Calibri</vt:lpstr>
      <vt:lpstr>Calibri Light</vt:lpstr>
      <vt:lpstr>Calisto MT</vt:lpstr>
      <vt:lpstr>Wingdings 2</vt:lpstr>
      <vt:lpstr>Slate</vt:lpstr>
      <vt:lpstr>Office Theme</vt:lpstr>
      <vt:lpstr>Out of Mind,  Insight  serotonergic psychedelics  &amp; schizophrenia</vt:lpstr>
      <vt:lpstr>Today’s Topics</vt:lpstr>
      <vt:lpstr>Let’s explore…</vt:lpstr>
      <vt:lpstr>Schizophrenia</vt:lpstr>
      <vt:lpstr>Schizophrenia Symptoms</vt:lpstr>
      <vt:lpstr>Schizophrenia Symptoms</vt:lpstr>
      <vt:lpstr>Schizophrenia Symptoms</vt:lpstr>
      <vt:lpstr>Schizophrenia Symptoms</vt:lpstr>
      <vt:lpstr>Schizophrenia Symptoms</vt:lpstr>
      <vt:lpstr>Schizophrenia &amp; Serotonin</vt:lpstr>
      <vt:lpstr>Pharmacological Treatments for Schizophrenia</vt:lpstr>
      <vt:lpstr>Pharmacological Treatments for Schizophrenia</vt:lpstr>
      <vt:lpstr>Psychosis &amp; Psychedelics</vt:lpstr>
      <vt:lpstr>Visual Restructualization (VUS)</vt:lpstr>
      <vt:lpstr>Hallucinations</vt:lpstr>
      <vt:lpstr>Visual System</vt:lpstr>
      <vt:lpstr>Visual System: Receptive Fields (RF)</vt:lpstr>
      <vt:lpstr>Visual System: Receptive Fields</vt:lpstr>
      <vt:lpstr>Visual System: Receptive Fields</vt:lpstr>
      <vt:lpstr>Visual System: Cortex Layers</vt:lpstr>
      <vt:lpstr>Visual System: Retinotopic Maps</vt:lpstr>
      <vt:lpstr>Hypotheses</vt:lpstr>
      <vt:lpstr>Hallucinogenic Behavior</vt:lpstr>
      <vt:lpstr>Head-twitch response</vt:lpstr>
      <vt:lpstr>Head-twitch response</vt:lpstr>
      <vt:lpstr>HTR is 5-HT2A-mediated</vt:lpstr>
      <vt:lpstr>Subjective Experience and Behavior</vt:lpstr>
      <vt:lpstr>Subjective Experience &amp; Behavior</vt:lpstr>
      <vt:lpstr>HTR &amp; Subjective Experience</vt:lpstr>
      <vt:lpstr>Brain Activity</vt:lpstr>
      <vt:lpstr>Brain Activity</vt:lpstr>
      <vt:lpstr>PowerPoint Presentation</vt:lpstr>
      <vt:lpstr>PowerPoint Presentation</vt:lpstr>
      <vt:lpstr>5-MeO-DMT &amp; 5-HT concentration</vt:lpstr>
      <vt:lpstr>mPFC activity</vt:lpstr>
      <vt:lpstr>5-MeO-DMT action prevented by WAY</vt:lpstr>
      <vt:lpstr>antipsychotics reverse 5-MeO-DMT action</vt:lpstr>
      <vt:lpstr>Visual Cortex</vt:lpstr>
      <vt:lpstr>DOI reduces V1 activity</vt:lpstr>
      <vt:lpstr>DOI affects periodic regularity</vt:lpstr>
      <vt:lpstr>Widefield Calcium Imaging</vt:lpstr>
      <vt:lpstr>Widefield: Retinotopic Maps</vt:lpstr>
      <vt:lpstr>DOI causes decreased V1 activity</vt:lpstr>
      <vt:lpstr>DOI affects V1 activity</vt:lpstr>
      <vt:lpstr>Two-photon Calcium Imaging</vt:lpstr>
      <vt:lpstr>surround suppression as image gets bigger</vt:lpstr>
      <vt:lpstr>DOI reduces V1 activity </vt:lpstr>
      <vt:lpstr>Bidirectional distribution</vt:lpstr>
      <vt:lpstr>DOI decreases initial visual response</vt:lpstr>
      <vt:lpstr>Au1 &amp; V1 activity</vt:lpstr>
      <vt:lpstr>Summarized Results</vt:lpstr>
      <vt:lpstr>Summarized Results</vt:lpstr>
      <vt:lpstr>Main 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Out of Mind,  Insight  serotonergic psychedelics  &amp; schizophrenia</dc:title>
  <dc:creator>Jason Gale</dc:creator>
  <cp:lastModifiedBy>Jason Gale</cp:lastModifiedBy>
  <cp:revision>147</cp:revision>
  <dcterms:created xsi:type="dcterms:W3CDTF">2020-04-30T01:50:38Z</dcterms:created>
  <dcterms:modified xsi:type="dcterms:W3CDTF">2020-05-01T06:48:32Z</dcterms:modified>
</cp:coreProperties>
</file>